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2.xml" ContentType="application/vnd.openxmlformats-officedocument.presentationml.tags+xml"/>
  <Override PartName="/ppt/notesSlides/notesSlide7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74" r:id="rId11"/>
  </p:sldMasterIdLst>
  <p:notesMasterIdLst>
    <p:notesMasterId r:id="rId86"/>
  </p:notesMasterIdLst>
  <p:handoutMasterIdLst>
    <p:handoutMasterId r:id="rId87"/>
  </p:handoutMasterIdLst>
  <p:sldIdLst>
    <p:sldId id="302" r:id="rId12"/>
    <p:sldId id="306" r:id="rId13"/>
    <p:sldId id="536" r:id="rId14"/>
    <p:sldId id="466" r:id="rId15"/>
    <p:sldId id="533" r:id="rId16"/>
    <p:sldId id="531" r:id="rId17"/>
    <p:sldId id="530" r:id="rId18"/>
    <p:sldId id="535" r:id="rId19"/>
    <p:sldId id="534" r:id="rId20"/>
    <p:sldId id="379" r:id="rId21"/>
    <p:sldId id="542" r:id="rId22"/>
    <p:sldId id="496" r:id="rId23"/>
    <p:sldId id="587" r:id="rId24"/>
    <p:sldId id="586" r:id="rId25"/>
    <p:sldId id="408" r:id="rId26"/>
    <p:sldId id="518" r:id="rId27"/>
    <p:sldId id="502" r:id="rId28"/>
    <p:sldId id="599" r:id="rId29"/>
    <p:sldId id="523" r:id="rId30"/>
    <p:sldId id="387" r:id="rId31"/>
    <p:sldId id="354" r:id="rId32"/>
    <p:sldId id="543" r:id="rId33"/>
    <p:sldId id="606" r:id="rId34"/>
    <p:sldId id="547" r:id="rId35"/>
    <p:sldId id="437" r:id="rId36"/>
    <p:sldId id="511" r:id="rId37"/>
    <p:sldId id="605" r:id="rId38"/>
    <p:sldId id="499" r:id="rId39"/>
    <p:sldId id="501" r:id="rId40"/>
    <p:sldId id="456" r:id="rId41"/>
    <p:sldId id="593" r:id="rId42"/>
    <p:sldId id="505" r:id="rId43"/>
    <p:sldId id="508" r:id="rId44"/>
    <p:sldId id="506" r:id="rId45"/>
    <p:sldId id="509" r:id="rId46"/>
    <p:sldId id="507" r:id="rId47"/>
    <p:sldId id="510" r:id="rId48"/>
    <p:sldId id="551" r:id="rId49"/>
    <p:sldId id="552" r:id="rId50"/>
    <p:sldId id="472" r:id="rId51"/>
    <p:sldId id="529" r:id="rId52"/>
    <p:sldId id="590" r:id="rId53"/>
    <p:sldId id="550" r:id="rId54"/>
    <p:sldId id="512" r:id="rId55"/>
    <p:sldId id="513" r:id="rId56"/>
    <p:sldId id="514" r:id="rId57"/>
    <p:sldId id="553" r:id="rId58"/>
    <p:sldId id="544" r:id="rId59"/>
    <p:sldId id="603" r:id="rId60"/>
    <p:sldId id="583" r:id="rId61"/>
    <p:sldId id="474" r:id="rId62"/>
    <p:sldId id="556" r:id="rId63"/>
    <p:sldId id="559" r:id="rId64"/>
    <p:sldId id="561" r:id="rId65"/>
    <p:sldId id="478" r:id="rId66"/>
    <p:sldId id="562" r:id="rId67"/>
    <p:sldId id="558" r:id="rId68"/>
    <p:sldId id="581" r:id="rId69"/>
    <p:sldId id="575" r:id="rId70"/>
    <p:sldId id="573" r:id="rId71"/>
    <p:sldId id="572" r:id="rId72"/>
    <p:sldId id="495" r:id="rId73"/>
    <p:sldId id="584" r:id="rId74"/>
    <p:sldId id="585" r:id="rId75"/>
    <p:sldId id="576" r:id="rId76"/>
    <p:sldId id="602" r:id="rId77"/>
    <p:sldId id="569" r:id="rId78"/>
    <p:sldId id="578" r:id="rId79"/>
    <p:sldId id="412" r:id="rId80"/>
    <p:sldId id="409" r:id="rId81"/>
    <p:sldId id="286" r:id="rId82"/>
    <p:sldId id="517" r:id="rId83"/>
    <p:sldId id="516" r:id="rId84"/>
    <p:sldId id="515" r:id="rId85"/>
  </p:sldIdLst>
  <p:sldSz cx="12192000" cy="6858000"/>
  <p:notesSz cx="6934200" cy="9232900"/>
  <p:custDataLst>
    <p:custData r:id="rId4"/>
    <p:custData r:id="rId5"/>
    <p:custData r:id="rId6"/>
    <p:custData r:id="rId7"/>
    <p:custData r:id="rId8"/>
    <p:custData r:id="rId9"/>
    <p:custData r:id="rId10"/>
  </p:custDataLst>
  <p:defaultText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5410195-5066-FB4C-ABC4-926253AD1723}">
          <p14:sldIdLst>
            <p14:sldId id="302"/>
            <p14:sldId id="306"/>
            <p14:sldId id="536"/>
            <p14:sldId id="466"/>
            <p14:sldId id="533"/>
            <p14:sldId id="531"/>
            <p14:sldId id="530"/>
            <p14:sldId id="535"/>
            <p14:sldId id="534"/>
            <p14:sldId id="379"/>
            <p14:sldId id="542"/>
            <p14:sldId id="496"/>
          </p14:sldIdLst>
        </p14:section>
        <p14:section name="Why visualize" id="{8EA0C6B7-D3CC-D44D-ABD5-F49F306976B4}">
          <p14:sldIdLst>
            <p14:sldId id="587"/>
            <p14:sldId id="586"/>
            <p14:sldId id="408"/>
            <p14:sldId id="518"/>
            <p14:sldId id="502"/>
          </p14:sldIdLst>
        </p14:section>
        <p14:section name="Benefits" id="{ED1CCAC9-51F3-BF44-8AC2-5CA008D513BC}">
          <p14:sldIdLst>
            <p14:sldId id="599"/>
            <p14:sldId id="523"/>
            <p14:sldId id="387"/>
            <p14:sldId id="354"/>
            <p14:sldId id="543"/>
            <p14:sldId id="606"/>
            <p14:sldId id="547"/>
          </p14:sldIdLst>
        </p14:section>
        <p14:section name="5Ws" id="{4EE8B2B3-88FC-E145-8C8F-B8C28EC18E31}">
          <p14:sldIdLst>
            <p14:sldId id="437"/>
            <p14:sldId id="511"/>
            <p14:sldId id="605"/>
            <p14:sldId id="499"/>
            <p14:sldId id="501"/>
            <p14:sldId id="456"/>
            <p14:sldId id="593"/>
            <p14:sldId id="505"/>
            <p14:sldId id="508"/>
            <p14:sldId id="506"/>
            <p14:sldId id="509"/>
            <p14:sldId id="507"/>
            <p14:sldId id="510"/>
            <p14:sldId id="551"/>
            <p14:sldId id="552"/>
            <p14:sldId id="472"/>
            <p14:sldId id="529"/>
            <p14:sldId id="590"/>
            <p14:sldId id="550"/>
          </p14:sldIdLst>
        </p14:section>
        <p14:section name="Preferences" id="{D9773E90-35CB-3B41-ADE1-BC9CE3590A85}">
          <p14:sldIdLst>
            <p14:sldId id="512"/>
            <p14:sldId id="513"/>
            <p14:sldId id="514"/>
            <p14:sldId id="553"/>
            <p14:sldId id="544"/>
            <p14:sldId id="603"/>
            <p14:sldId id="583"/>
            <p14:sldId id="474"/>
            <p14:sldId id="556"/>
            <p14:sldId id="559"/>
            <p14:sldId id="561"/>
            <p14:sldId id="478"/>
            <p14:sldId id="562"/>
            <p14:sldId id="558"/>
            <p14:sldId id="581"/>
            <p14:sldId id="575"/>
            <p14:sldId id="573"/>
            <p14:sldId id="572"/>
            <p14:sldId id="495"/>
            <p14:sldId id="584"/>
            <p14:sldId id="585"/>
            <p14:sldId id="576"/>
            <p14:sldId id="602"/>
            <p14:sldId id="569"/>
          </p14:sldIdLst>
        </p14:section>
        <p14:section name="Taking action" id="{D901141A-00E0-C844-B302-B0D42277A7DD}">
          <p14:sldIdLst>
            <p14:sldId id="578"/>
          </p14:sldIdLst>
        </p14:section>
        <p14:section name="Summary/Next Steps" id="{2D3032D4-EF88-9F4E-9FCC-3FE4E3F3C490}">
          <p14:sldIdLst>
            <p14:sldId id="412"/>
            <p14:sldId id="409"/>
            <p14:sldId id="286"/>
            <p14:sldId id="517"/>
            <p14:sldId id="516"/>
            <p14:sldId id="515"/>
          </p14:sldIdLst>
        </p14:section>
      </p14:sectionLst>
    </p:ext>
    <p:ext uri="{EFAFB233-063F-42B5-8137-9DF3F51BA10A}">
      <p15:sldGuideLst xmlns:p15="http://schemas.microsoft.com/office/powerpoint/2012/main">
        <p15:guide id="1" orient="horz" pos="1800" userDrawn="1">
          <p15:clr>
            <a:srgbClr val="A4A3A4"/>
          </p15:clr>
        </p15:guide>
        <p15:guide id="2" orient="horz" pos="720" userDrawn="1">
          <p15:clr>
            <a:srgbClr val="A4A3A4"/>
          </p15:clr>
        </p15:guide>
        <p15:guide id="3" orient="horz" pos="1040" userDrawn="1">
          <p15:clr>
            <a:srgbClr val="A4A3A4"/>
          </p15:clr>
        </p15:guide>
        <p15:guide id="4" orient="horz" pos="3424" userDrawn="1">
          <p15:clr>
            <a:srgbClr val="A4A3A4"/>
          </p15:clr>
        </p15:guide>
        <p15:guide id="5" orient="horz" pos="3096" userDrawn="1">
          <p15:clr>
            <a:srgbClr val="A4A3A4"/>
          </p15:clr>
        </p15:guide>
        <p15:guide id="6" orient="horz" pos="677" userDrawn="1">
          <p15:clr>
            <a:srgbClr val="A4A3A4"/>
          </p15:clr>
        </p15:guide>
        <p15:guide id="7" pos="2554" userDrawn="1">
          <p15:clr>
            <a:srgbClr val="A4A3A4"/>
          </p15:clr>
        </p15:guide>
        <p15:guide id="8" pos="400" userDrawn="1">
          <p15:clr>
            <a:srgbClr val="A4A3A4"/>
          </p15:clr>
        </p15:guide>
        <p15:guide id="9" pos="5112" userDrawn="1">
          <p15:clr>
            <a:srgbClr val="A4A3A4"/>
          </p15:clr>
        </p15:guide>
        <p15:guide id="10" pos="520" userDrawn="1">
          <p15:clr>
            <a:srgbClr val="A4A3A4"/>
          </p15:clr>
        </p15:guide>
        <p15:guide id="11" userDrawn="1">
          <p15:clr>
            <a:srgbClr val="A4A3A4"/>
          </p15:clr>
        </p15:guide>
        <p15:guide id="12" orient="horz" pos="2160" userDrawn="1">
          <p15:clr>
            <a:srgbClr val="A4A3A4"/>
          </p15:clr>
        </p15:guide>
        <p15:guide id="13" orient="horz" pos="864" userDrawn="1">
          <p15:clr>
            <a:srgbClr val="A4A3A4"/>
          </p15:clr>
        </p15:guide>
        <p15:guide id="14" orient="horz" pos="1248" userDrawn="1">
          <p15:clr>
            <a:srgbClr val="A4A3A4"/>
          </p15:clr>
        </p15:guide>
        <p15:guide id="15" orient="horz" pos="4109" userDrawn="1">
          <p15:clr>
            <a:srgbClr val="A4A3A4"/>
          </p15:clr>
        </p15:guide>
        <p15:guide id="16" orient="horz" pos="3725" userDrawn="1">
          <p15:clr>
            <a:srgbClr val="A4A3A4"/>
          </p15:clr>
        </p15:guide>
        <p15:guide id="17" orient="horz" pos="812" userDrawn="1">
          <p15:clr>
            <a:srgbClr val="A4A3A4"/>
          </p15:clr>
        </p15:guide>
        <p15:guide id="18" pos="3840" userDrawn="1">
          <p15:clr>
            <a:srgbClr val="A4A3A4"/>
          </p15:clr>
        </p15:guide>
        <p15:guide id="19" pos="640" userDrawn="1">
          <p15:clr>
            <a:srgbClr val="A4A3A4"/>
          </p15:clr>
        </p15:guide>
        <p15:guide id="20" pos="7104" userDrawn="1">
          <p15:clr>
            <a:srgbClr val="A4A3A4"/>
          </p15:clr>
        </p15:guide>
        <p15:guide id="21" pos="840" userDrawn="1">
          <p15:clr>
            <a:srgbClr val="A4A3A4"/>
          </p15:clr>
        </p15:guide>
        <p15:guide id="22" pos="7064">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8"/>
    <a:srgbClr val="054C70"/>
    <a:srgbClr val="FF40FF"/>
    <a:srgbClr val="002B47"/>
    <a:srgbClr val="D9D9D9"/>
    <a:srgbClr val="F2F2F2"/>
    <a:srgbClr val="1E2D38"/>
    <a:srgbClr val="333333"/>
    <a:srgbClr val="F50000"/>
    <a:srgbClr val="FF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14058-2719-AC69-5350-3AE3132395FD}" v="16" dt="2021-02-18T16:12:21.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7" autoAdjust="0"/>
    <p:restoredTop sz="83088" autoAdjust="0"/>
  </p:normalViewPr>
  <p:slideViewPr>
    <p:cSldViewPr snapToGrid="0">
      <p:cViewPr varScale="1">
        <p:scale>
          <a:sx n="108" d="100"/>
          <a:sy n="108" d="100"/>
        </p:scale>
        <p:origin x="1032" y="102"/>
      </p:cViewPr>
      <p:guideLst>
        <p:guide orient="horz" pos="1800"/>
        <p:guide orient="horz" pos="720"/>
        <p:guide orient="horz" pos="1040"/>
        <p:guide orient="horz" pos="3424"/>
        <p:guide orient="horz" pos="3096"/>
        <p:guide orient="horz" pos="677"/>
        <p:guide pos="2554"/>
        <p:guide pos="400"/>
        <p:guide pos="5112"/>
        <p:guide pos="520"/>
        <p:guide/>
        <p:guide orient="horz" pos="2160"/>
        <p:guide orient="horz" pos="864"/>
        <p:guide orient="horz" pos="1248"/>
        <p:guide orient="horz" pos="4109"/>
        <p:guide orient="horz" pos="3725"/>
        <p:guide orient="horz" pos="812"/>
        <p:guide pos="3840"/>
        <p:guide pos="640"/>
        <p:guide pos="7104"/>
        <p:guide pos="840"/>
        <p:guide pos="7064"/>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80" d="100"/>
          <a:sy n="180" d="100"/>
        </p:scale>
        <p:origin x="640" y="-507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presProps" Target="presProps.xml"/><Relationship Id="rId16" Type="http://schemas.openxmlformats.org/officeDocument/2006/relationships/slide" Target="slides/slide5.xml"/><Relationship Id="rId11" Type="http://schemas.openxmlformats.org/officeDocument/2006/relationships/slideMaster" Target="slideMasters/slideMaster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customXml" Target="../customXml/item5.xml"/><Relationship Id="rId90" Type="http://schemas.openxmlformats.org/officeDocument/2006/relationships/viewProps" Target="view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customXml" Target="../customXml/item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customXml" Target="../customXml/item7.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handoutMaster" Target="handoutMasters/handoutMaster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62831076303356E-4"/>
          <c:y val="0"/>
          <c:w val="0.99923837168923701"/>
          <c:h val="0.93485878123271282"/>
        </c:manualLayout>
      </c:layout>
      <c:barChart>
        <c:barDir val="bar"/>
        <c:grouping val="clustered"/>
        <c:varyColors val="0"/>
        <c:ser>
          <c:idx val="0"/>
          <c:order val="0"/>
          <c:tx>
            <c:strRef>
              <c:f>Sheet1!$B$1</c:f>
              <c:strCache>
                <c:ptCount val="1"/>
                <c:pt idx="0">
                  <c:v>50–59</c:v>
                </c:pt>
              </c:strCache>
            </c:strRef>
          </c:tx>
          <c:spPr>
            <a:solidFill>
              <a:schemeClr val="accent1"/>
            </a:solidFill>
            <a:ln w="12700">
              <a:solidFill>
                <a:schemeClr val="lt1"/>
              </a:solidFill>
            </a:ln>
            <a:effectLst/>
          </c:spPr>
          <c:invertIfNegative val="0"/>
          <c:dPt>
            <c:idx val="0"/>
            <c:invertIfNegative val="0"/>
            <c:bubble3D val="0"/>
            <c:explosion val="12"/>
            <c:extLst>
              <c:ext xmlns:c16="http://schemas.microsoft.com/office/drawing/2014/chart" uri="{C3380CC4-5D6E-409C-BE32-E72D297353CC}">
                <c16:uniqueId val="{00000001-F813-6C49-AC5A-190341F4607A}"/>
              </c:ext>
            </c:extLst>
          </c:dPt>
          <c:dPt>
            <c:idx val="1"/>
            <c:invertIfNegative val="0"/>
            <c:bubble3D val="0"/>
            <c:extLst>
              <c:ext xmlns:c16="http://schemas.microsoft.com/office/drawing/2014/chart" uri="{C3380CC4-5D6E-409C-BE32-E72D297353CC}">
                <c16:uniqueId val="{00000003-F813-6C49-AC5A-190341F4607A}"/>
              </c:ext>
            </c:extLst>
          </c:dPt>
          <c:dPt>
            <c:idx val="2"/>
            <c:invertIfNegative val="0"/>
            <c:bubble3D val="0"/>
            <c:extLst>
              <c:ext xmlns:c16="http://schemas.microsoft.com/office/drawing/2014/chart" uri="{C3380CC4-5D6E-409C-BE32-E72D297353CC}">
                <c16:uniqueId val="{00000005-F813-6C49-AC5A-190341F4607A}"/>
              </c:ext>
            </c:extLst>
          </c:dPt>
          <c:dPt>
            <c:idx val="3"/>
            <c:invertIfNegative val="0"/>
            <c:bubble3D val="0"/>
            <c:extLst>
              <c:ext xmlns:c16="http://schemas.microsoft.com/office/drawing/2014/chart" uri="{C3380CC4-5D6E-409C-BE32-E72D297353CC}">
                <c16:uniqueId val="{00000007-F813-6C49-AC5A-190341F4607A}"/>
              </c:ext>
            </c:extLst>
          </c:dPt>
          <c:dPt>
            <c:idx val="4"/>
            <c:invertIfNegative val="0"/>
            <c:bubble3D val="0"/>
            <c:spPr>
              <a:solidFill>
                <a:srgbClr val="054C70"/>
              </a:solidFill>
              <a:ln w="12700">
                <a:solidFill>
                  <a:schemeClr val="lt1"/>
                </a:solidFill>
              </a:ln>
              <a:effectLst/>
            </c:spPr>
            <c:extLst>
              <c:ext xmlns:c16="http://schemas.microsoft.com/office/drawing/2014/chart" uri="{C3380CC4-5D6E-409C-BE32-E72D297353CC}">
                <c16:uniqueId val="{00000009-F813-6C49-AC5A-190341F4607A}"/>
              </c:ext>
            </c:extLst>
          </c:dPt>
          <c:cat>
            <c:strRef>
              <c:f>Sheet1!$A$2:$A$6</c:f>
              <c:strCache>
                <c:ptCount val="5"/>
                <c:pt idx="0">
                  <c:v>Reaching a certain age</c:v>
                </c:pt>
                <c:pt idx="1">
                  <c:v>Wanting to stop working</c:v>
                </c:pt>
                <c:pt idx="2">
                  <c:v>Feeling personally ready to retire</c:v>
                </c:pt>
                <c:pt idx="3">
                  <c:v>Wanting to do other things</c:v>
                </c:pt>
                <c:pt idx="4">
                  <c:v>Reaching a certain asset level</c:v>
                </c:pt>
              </c:strCache>
            </c:strRef>
          </c:cat>
          <c:val>
            <c:numRef>
              <c:f>Sheet1!$B$2:$B$6</c:f>
              <c:numCache>
                <c:formatCode>0%</c:formatCode>
                <c:ptCount val="5"/>
                <c:pt idx="0">
                  <c:v>0.59</c:v>
                </c:pt>
                <c:pt idx="1">
                  <c:v>0.44</c:v>
                </c:pt>
                <c:pt idx="2">
                  <c:v>0.44</c:v>
                </c:pt>
                <c:pt idx="3">
                  <c:v>0.4</c:v>
                </c:pt>
                <c:pt idx="4">
                  <c:v>0.4</c:v>
                </c:pt>
              </c:numCache>
            </c:numRef>
          </c:val>
          <c:extLst>
            <c:ext xmlns:c16="http://schemas.microsoft.com/office/drawing/2014/chart" uri="{C3380CC4-5D6E-409C-BE32-E72D297353CC}">
              <c16:uniqueId val="{0000000A-F813-6C49-AC5A-190341F4607A}"/>
            </c:ext>
          </c:extLst>
        </c:ser>
        <c:dLbls>
          <c:showLegendKey val="0"/>
          <c:showVal val="0"/>
          <c:showCatName val="0"/>
          <c:showSerName val="0"/>
          <c:showPercent val="0"/>
          <c:showBubbleSize val="0"/>
        </c:dLbls>
        <c:gapWidth val="102"/>
        <c:axId val="103917056"/>
        <c:axId val="103918592"/>
      </c:barChart>
      <c:catAx>
        <c:axId val="103917056"/>
        <c:scaling>
          <c:orientation val="maxMin"/>
        </c:scaling>
        <c:delete val="0"/>
        <c:axPos val="l"/>
        <c:numFmt formatCode="General" sourceLinked="1"/>
        <c:majorTickMark val="none"/>
        <c:minorTickMark val="none"/>
        <c:tickLblPos val="none"/>
        <c:crossAx val="103918592"/>
        <c:crosses val="autoZero"/>
        <c:auto val="1"/>
        <c:lblAlgn val="ctr"/>
        <c:lblOffset val="100"/>
        <c:noMultiLvlLbl val="0"/>
      </c:catAx>
      <c:valAx>
        <c:axId val="103918592"/>
        <c:scaling>
          <c:orientation val="minMax"/>
        </c:scaling>
        <c:delete val="1"/>
        <c:axPos val="t"/>
        <c:numFmt formatCode="0%" sourceLinked="1"/>
        <c:majorTickMark val="out"/>
        <c:minorTickMark val="none"/>
        <c:tickLblPos val="nextTo"/>
        <c:crossAx val="10391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62831076303356E-4"/>
          <c:y val="0"/>
          <c:w val="0.99923837168923701"/>
          <c:h val="0.93485878123271282"/>
        </c:manualLayout>
      </c:layout>
      <c:barChart>
        <c:barDir val="bar"/>
        <c:grouping val="clustered"/>
        <c:varyColors val="0"/>
        <c:ser>
          <c:idx val="0"/>
          <c:order val="0"/>
          <c:tx>
            <c:strRef>
              <c:f>Sheet1!$B$1</c:f>
              <c:strCache>
                <c:ptCount val="1"/>
                <c:pt idx="0">
                  <c:v>50–59</c:v>
                </c:pt>
              </c:strCache>
            </c:strRef>
          </c:tx>
          <c:spPr>
            <a:solidFill>
              <a:schemeClr val="accent1"/>
            </a:solidFill>
            <a:ln w="12700">
              <a:solidFill>
                <a:schemeClr val="lt1"/>
              </a:solidFill>
            </a:ln>
            <a:effectLst/>
          </c:spPr>
          <c:invertIfNegative val="0"/>
          <c:dPt>
            <c:idx val="0"/>
            <c:invertIfNegative val="0"/>
            <c:bubble3D val="0"/>
            <c:explosion val="12"/>
            <c:spPr>
              <a:solidFill>
                <a:schemeClr val="accent2"/>
              </a:solidFill>
              <a:ln w="12700">
                <a:solidFill>
                  <a:schemeClr val="lt1"/>
                </a:solidFill>
              </a:ln>
              <a:effectLst/>
            </c:spPr>
            <c:extLst>
              <c:ext xmlns:c16="http://schemas.microsoft.com/office/drawing/2014/chart" uri="{C3380CC4-5D6E-409C-BE32-E72D297353CC}">
                <c16:uniqueId val="{00000000-7E8E-D146-B299-62F55BF7A49E}"/>
              </c:ext>
            </c:extLst>
          </c:dPt>
          <c:dPt>
            <c:idx val="1"/>
            <c:invertIfNegative val="0"/>
            <c:bubble3D val="0"/>
            <c:spPr>
              <a:solidFill>
                <a:schemeClr val="accent2"/>
              </a:solidFill>
              <a:ln w="12700">
                <a:solidFill>
                  <a:schemeClr val="lt1"/>
                </a:solidFill>
              </a:ln>
              <a:effectLst/>
            </c:spPr>
            <c:extLst>
              <c:ext xmlns:c16="http://schemas.microsoft.com/office/drawing/2014/chart" uri="{C3380CC4-5D6E-409C-BE32-E72D297353CC}">
                <c16:uniqueId val="{00000001-7E8E-D146-B299-62F55BF7A49E}"/>
              </c:ext>
            </c:extLst>
          </c:dPt>
          <c:dPt>
            <c:idx val="2"/>
            <c:invertIfNegative val="0"/>
            <c:bubble3D val="0"/>
            <c:spPr>
              <a:solidFill>
                <a:schemeClr val="accent2"/>
              </a:solidFill>
              <a:ln w="12700">
                <a:solidFill>
                  <a:schemeClr val="lt1"/>
                </a:solidFill>
              </a:ln>
              <a:effectLst/>
            </c:spPr>
            <c:extLst>
              <c:ext xmlns:c16="http://schemas.microsoft.com/office/drawing/2014/chart" uri="{C3380CC4-5D6E-409C-BE32-E72D297353CC}">
                <c16:uniqueId val="{00000002-7E8E-D146-B299-62F55BF7A49E}"/>
              </c:ext>
            </c:extLst>
          </c:dPt>
          <c:dPt>
            <c:idx val="3"/>
            <c:invertIfNegative val="0"/>
            <c:bubble3D val="0"/>
            <c:spPr>
              <a:solidFill>
                <a:schemeClr val="accent2"/>
              </a:solidFill>
              <a:ln w="12700">
                <a:solidFill>
                  <a:schemeClr val="lt1"/>
                </a:solidFill>
              </a:ln>
              <a:effectLst/>
            </c:spPr>
            <c:extLst>
              <c:ext xmlns:c16="http://schemas.microsoft.com/office/drawing/2014/chart" uri="{C3380CC4-5D6E-409C-BE32-E72D297353CC}">
                <c16:uniqueId val="{00000003-7E8E-D146-B299-62F55BF7A49E}"/>
              </c:ext>
            </c:extLst>
          </c:dPt>
          <c:dPt>
            <c:idx val="4"/>
            <c:invertIfNegative val="0"/>
            <c:bubble3D val="0"/>
            <c:spPr>
              <a:solidFill>
                <a:srgbClr val="054C70"/>
              </a:solidFill>
              <a:ln w="12700">
                <a:solidFill>
                  <a:schemeClr val="lt1"/>
                </a:solidFill>
              </a:ln>
              <a:effectLst/>
            </c:spPr>
            <c:extLst>
              <c:ext xmlns:c16="http://schemas.microsoft.com/office/drawing/2014/chart" uri="{C3380CC4-5D6E-409C-BE32-E72D297353CC}">
                <c16:uniqueId val="{00000005-7E8E-D146-B299-62F55BF7A49E}"/>
              </c:ext>
            </c:extLst>
          </c:dPt>
          <c:cat>
            <c:strRef>
              <c:f>Sheet1!$A$2:$A$6</c:f>
              <c:strCache>
                <c:ptCount val="5"/>
                <c:pt idx="0">
                  <c:v>Reaching a certain age</c:v>
                </c:pt>
                <c:pt idx="1">
                  <c:v>Wanting to stop working</c:v>
                </c:pt>
                <c:pt idx="2">
                  <c:v>Feeling personally ready to retire</c:v>
                </c:pt>
                <c:pt idx="3">
                  <c:v>Wanting to do other things</c:v>
                </c:pt>
                <c:pt idx="4">
                  <c:v>Reaching a certain asset level</c:v>
                </c:pt>
              </c:strCache>
            </c:strRef>
          </c:cat>
          <c:val>
            <c:numRef>
              <c:f>Sheet1!$B$2:$B$6</c:f>
              <c:numCache>
                <c:formatCode>0%</c:formatCode>
                <c:ptCount val="5"/>
                <c:pt idx="0">
                  <c:v>0.59</c:v>
                </c:pt>
                <c:pt idx="1">
                  <c:v>0.44</c:v>
                </c:pt>
                <c:pt idx="2">
                  <c:v>0.44</c:v>
                </c:pt>
                <c:pt idx="3">
                  <c:v>0.4</c:v>
                </c:pt>
                <c:pt idx="4">
                  <c:v>0.4</c:v>
                </c:pt>
              </c:numCache>
            </c:numRef>
          </c:val>
          <c:extLst>
            <c:ext xmlns:c16="http://schemas.microsoft.com/office/drawing/2014/chart" uri="{C3380CC4-5D6E-409C-BE32-E72D297353CC}">
              <c16:uniqueId val="{00000006-7E8E-D146-B299-62F55BF7A49E}"/>
            </c:ext>
          </c:extLst>
        </c:ser>
        <c:dLbls>
          <c:showLegendKey val="0"/>
          <c:showVal val="0"/>
          <c:showCatName val="0"/>
          <c:showSerName val="0"/>
          <c:showPercent val="0"/>
          <c:showBubbleSize val="0"/>
        </c:dLbls>
        <c:gapWidth val="102"/>
        <c:axId val="103917056"/>
        <c:axId val="103918592"/>
      </c:barChart>
      <c:catAx>
        <c:axId val="103917056"/>
        <c:scaling>
          <c:orientation val="maxMin"/>
        </c:scaling>
        <c:delete val="0"/>
        <c:axPos val="l"/>
        <c:numFmt formatCode="General" sourceLinked="1"/>
        <c:majorTickMark val="none"/>
        <c:minorTickMark val="none"/>
        <c:tickLblPos val="none"/>
        <c:crossAx val="103918592"/>
        <c:crosses val="autoZero"/>
        <c:auto val="1"/>
        <c:lblAlgn val="ctr"/>
        <c:lblOffset val="100"/>
        <c:noMultiLvlLbl val="0"/>
      </c:catAx>
      <c:valAx>
        <c:axId val="103918592"/>
        <c:scaling>
          <c:orientation val="minMax"/>
        </c:scaling>
        <c:delete val="1"/>
        <c:axPos val="t"/>
        <c:numFmt formatCode="0%" sourceLinked="1"/>
        <c:majorTickMark val="out"/>
        <c:minorTickMark val="none"/>
        <c:tickLblPos val="nextTo"/>
        <c:crossAx val="10391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CECECE"/>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086-A64E-BBB2-9EF37425C51C}"/>
              </c:ext>
            </c:extLst>
          </c:dPt>
          <c:dPt>
            <c:idx val="1"/>
            <c:bubble3D val="0"/>
            <c:spPr>
              <a:solidFill>
                <a:srgbClr val="CECECE"/>
              </a:solidFill>
              <a:ln w="19050">
                <a:noFill/>
              </a:ln>
              <a:effectLst/>
            </c:spPr>
            <c:extLst>
              <c:ext xmlns:c16="http://schemas.microsoft.com/office/drawing/2014/chart" uri="{C3380CC4-5D6E-409C-BE32-E72D297353CC}">
                <c16:uniqueId val="{00000003-0086-A64E-BBB2-9EF37425C51C}"/>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0086-A64E-BBB2-9EF37425C51C}"/>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E1C789-EB8E-2F43-B3EF-8302472E2D88}"/>
              </a:ext>
            </a:extLst>
          </p:cNvPr>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E3FE9CA-AAA2-C640-AE6B-C35916305659}"/>
              </a:ext>
            </a:extLst>
          </p:cNvPr>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215A18AA-71F2-EF4B-BD52-541CFBA1070C}" type="datetimeFigureOut">
              <a:rPr lang="en-US" smtClean="0"/>
              <a:t>09/01/2021</a:t>
            </a:fld>
            <a:endParaRPr lang="en-US" dirty="0"/>
          </a:p>
        </p:txBody>
      </p:sp>
      <p:sp>
        <p:nvSpPr>
          <p:cNvPr id="4" name="Footer Placeholder 3">
            <a:extLst>
              <a:ext uri="{FF2B5EF4-FFF2-40B4-BE49-F238E27FC236}">
                <a16:creationId xmlns:a16="http://schemas.microsoft.com/office/drawing/2014/main" id="{7C0973BD-32BA-AD4D-A945-F742398DCCBA}"/>
              </a:ext>
            </a:extLst>
          </p:cNvPr>
          <p:cNvSpPr>
            <a:spLocks noGrp="1"/>
          </p:cNvSpPr>
          <p:nvPr>
            <p:ph type="ftr" sz="quarter" idx="2"/>
          </p:nvPr>
        </p:nvSpPr>
        <p:spPr>
          <a:xfrm>
            <a:off x="0" y="8769350"/>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B894CD3-78C2-3B41-BD1D-331E7F481152}"/>
              </a:ext>
            </a:extLst>
          </p:cNvPr>
          <p:cNvSpPr>
            <a:spLocks noGrp="1"/>
          </p:cNvSpPr>
          <p:nvPr>
            <p:ph type="sldNum" sz="quarter" idx="3"/>
          </p:nvPr>
        </p:nvSpPr>
        <p:spPr>
          <a:xfrm>
            <a:off x="3927475" y="8769350"/>
            <a:ext cx="3005138" cy="463550"/>
          </a:xfrm>
          <a:prstGeom prst="rect">
            <a:avLst/>
          </a:prstGeom>
        </p:spPr>
        <p:txBody>
          <a:bodyPr vert="horz" lIns="91440" tIns="45720" rIns="91440" bIns="45720" rtlCol="0" anchor="b"/>
          <a:lstStyle>
            <a:lvl1pPr algn="r">
              <a:defRPr sz="1200"/>
            </a:lvl1pPr>
          </a:lstStyle>
          <a:p>
            <a:fld id="{228DEE4D-F6DA-3C41-8035-FFF5533FE46D}" type="slidenum">
              <a:rPr lang="en-US" smtClean="0"/>
              <a:t>‹#›</a:t>
            </a:fld>
            <a:endParaRPr lang="en-US" dirty="0"/>
          </a:p>
        </p:txBody>
      </p:sp>
    </p:spTree>
    <p:extLst>
      <p:ext uri="{BB962C8B-B14F-4D97-AF65-F5344CB8AC3E}">
        <p14:creationId xmlns:p14="http://schemas.microsoft.com/office/powerpoint/2010/main" val="380273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86EC7A-2A77-6749-8E79-DBCAE892937E}"/>
              </a:ext>
            </a:extLst>
          </p:cNvPr>
          <p:cNvPicPr>
            <a:picLocks noChangeAspect="1"/>
          </p:cNvPicPr>
          <p:nvPr/>
        </p:nvPicPr>
        <p:blipFill rotWithShape="1">
          <a:blip r:embed="rId2">
            <a:extLst>
              <a:ext uri="{28A0092B-C50C-407E-A947-70E740481C1C}">
                <a14:useLocalDpi xmlns:a14="http://schemas.microsoft.com/office/drawing/2010/main" val="0"/>
              </a:ext>
            </a:extLst>
          </a:blip>
          <a:srcRect l="735" r="714"/>
          <a:stretch/>
        </p:blipFill>
        <p:spPr>
          <a:xfrm>
            <a:off x="0" y="1"/>
            <a:ext cx="6932613" cy="9232899"/>
          </a:xfrm>
          <a:prstGeom prst="rect">
            <a:avLst/>
          </a:prstGeom>
        </p:spPr>
      </p:pic>
      <p:sp>
        <p:nvSpPr>
          <p:cNvPr id="4" name="Slide Image Placeholder 3"/>
          <p:cNvSpPr>
            <a:spLocks noGrp="1" noRot="1" noChangeAspect="1"/>
          </p:cNvSpPr>
          <p:nvPr>
            <p:ph type="sldImg" idx="2"/>
          </p:nvPr>
        </p:nvSpPr>
        <p:spPr>
          <a:xfrm>
            <a:off x="693738" y="690562"/>
            <a:ext cx="5630862" cy="3168974"/>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4944" y="4050792"/>
            <a:ext cx="5630862" cy="4594915"/>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953259" y="8929981"/>
            <a:ext cx="347730" cy="202842"/>
          </a:xfrm>
          <a:prstGeom prst="rect">
            <a:avLst/>
          </a:prstGeom>
        </p:spPr>
        <p:txBody>
          <a:bodyPr vert="horz" lIns="91440" tIns="45720" rIns="91440" bIns="45720" rtlCol="0" anchor="ctr"/>
          <a:lstStyle>
            <a:lvl1pPr algn="ctr">
              <a:defRPr sz="900" b="1" i="0">
                <a:solidFill>
                  <a:srgbClr val="054C70"/>
                </a:solidFill>
                <a:latin typeface="Arial Black" panose="020B0604020202020204" pitchFamily="34" charset="0"/>
                <a:cs typeface="Arial Black" panose="020B0604020202020204" pitchFamily="34" charset="0"/>
              </a:defRPr>
            </a:lvl1pPr>
          </a:lstStyle>
          <a:p>
            <a:fld id="{CFA5BF29-3A85-45E8-9EC2-6FCFBE5E0498}" type="slidenum">
              <a:rPr lang="en-US" smtClean="0"/>
              <a:pPr/>
              <a:t>‹#›</a:t>
            </a:fld>
            <a:endParaRPr lang="en-US" dirty="0"/>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1088473" rtl="0" eaLnBrk="1" latinLnBrk="0" hangingPunct="1">
      <a:defRPr sz="950" kern="1200">
        <a:solidFill>
          <a:schemeClr val="tx1"/>
        </a:solidFill>
        <a:latin typeface="Arial" panose="020B0604020202020204" pitchFamily="34" charset="0"/>
        <a:ea typeface="+mn-ea"/>
        <a:cs typeface="Arial" panose="020B0604020202020204" pitchFamily="34" charset="0"/>
      </a:defRPr>
    </a:lvl1pPr>
    <a:lvl2pPr marL="544237" algn="l" defTabSz="1088473" rtl="0" eaLnBrk="1" latinLnBrk="0" hangingPunct="1">
      <a:defRPr sz="950" kern="1200">
        <a:solidFill>
          <a:schemeClr val="tx1"/>
        </a:solidFill>
        <a:latin typeface="Arial" panose="020B0604020202020204" pitchFamily="34" charset="0"/>
        <a:ea typeface="+mn-ea"/>
        <a:cs typeface="Arial" panose="020B0604020202020204" pitchFamily="34" charset="0"/>
      </a:defRPr>
    </a:lvl2pPr>
    <a:lvl3pPr marL="1088473" algn="l" defTabSz="1088473" rtl="0" eaLnBrk="1" latinLnBrk="0" hangingPunct="1">
      <a:defRPr sz="950" kern="1200">
        <a:solidFill>
          <a:schemeClr val="tx1"/>
        </a:solidFill>
        <a:latin typeface="Arial" panose="020B0604020202020204" pitchFamily="34" charset="0"/>
        <a:ea typeface="+mn-ea"/>
        <a:cs typeface="Arial" panose="020B0604020202020204" pitchFamily="34" charset="0"/>
      </a:defRPr>
    </a:lvl3pPr>
    <a:lvl4pPr marL="1632711" algn="l" defTabSz="1088473" rtl="0" eaLnBrk="1" latinLnBrk="0" hangingPunct="1">
      <a:defRPr sz="950" kern="1200">
        <a:solidFill>
          <a:schemeClr val="tx1"/>
        </a:solidFill>
        <a:latin typeface="Arial" panose="020B0604020202020204" pitchFamily="34" charset="0"/>
        <a:ea typeface="+mn-ea"/>
        <a:cs typeface="Arial" panose="020B0604020202020204" pitchFamily="34" charset="0"/>
      </a:defRPr>
    </a:lvl4pPr>
    <a:lvl5pPr marL="2176947" algn="l" defTabSz="1088473" rtl="0" eaLnBrk="1" latinLnBrk="0" hangingPunct="1">
      <a:defRPr sz="950" kern="1200">
        <a:solidFill>
          <a:schemeClr val="tx1"/>
        </a:solidFill>
        <a:latin typeface="Arial" panose="020B0604020202020204" pitchFamily="34" charset="0"/>
        <a:ea typeface="+mn-ea"/>
        <a:cs typeface="Arial" panose="020B0604020202020204" pitchFamily="34" charset="0"/>
      </a:defRPr>
    </a:lvl5pPr>
    <a:lvl6pPr marL="2721184" algn="l" defTabSz="1088473" rtl="0" eaLnBrk="1" latinLnBrk="0" hangingPunct="1">
      <a:defRPr sz="1417" kern="1200">
        <a:solidFill>
          <a:schemeClr val="tx1"/>
        </a:solidFill>
        <a:latin typeface="+mn-lt"/>
        <a:ea typeface="+mn-ea"/>
        <a:cs typeface="+mn-cs"/>
      </a:defRPr>
    </a:lvl6pPr>
    <a:lvl7pPr marL="3265420" algn="l" defTabSz="1088473" rtl="0" eaLnBrk="1" latinLnBrk="0" hangingPunct="1">
      <a:defRPr sz="1417" kern="1200">
        <a:solidFill>
          <a:schemeClr val="tx1"/>
        </a:solidFill>
        <a:latin typeface="+mn-lt"/>
        <a:ea typeface="+mn-ea"/>
        <a:cs typeface="+mn-cs"/>
      </a:defRPr>
    </a:lvl7pPr>
    <a:lvl8pPr marL="3809657" algn="l" defTabSz="1088473" rtl="0" eaLnBrk="1" latinLnBrk="0" hangingPunct="1">
      <a:defRPr sz="1417" kern="1200">
        <a:solidFill>
          <a:schemeClr val="tx1"/>
        </a:solidFill>
        <a:latin typeface="+mn-lt"/>
        <a:ea typeface="+mn-ea"/>
        <a:cs typeface="+mn-cs"/>
      </a:defRPr>
    </a:lvl8pPr>
    <a:lvl9pPr marL="4353894" algn="l" defTabSz="1088473" rtl="0" eaLnBrk="1" latinLnBrk="0" hangingPunct="1">
      <a:defRPr sz="14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7062"/>
          </a:xfrm>
        </p:spPr>
      </p:sp>
      <p:sp>
        <p:nvSpPr>
          <p:cNvPr id="3" name="Notes Placeholder 2"/>
          <p:cNvSpPr>
            <a:spLocks noGrp="1"/>
          </p:cNvSpPr>
          <p:nvPr>
            <p:ph type="body" idx="1"/>
            <p:custDataLst>
              <p:tags r:id="rId1"/>
            </p:custDataLst>
          </p:nvPr>
        </p:nvSpPr>
        <p:spPr>
          <a:xfrm>
            <a:off x="693738" y="4051158"/>
            <a:ext cx="5630862" cy="4718192"/>
          </a:xfrm>
        </p:spPr>
        <p:txBody>
          <a:bodyPr lIns="0" tIns="0" rIns="0" bIns="0"/>
          <a:lstStyle/>
          <a:p>
            <a:r>
              <a:rPr lang="en-US" sz="950" dirty="0">
                <a:latin typeface="Arial"/>
                <a:cs typeface="Arial"/>
              </a:rPr>
              <a:t>[For co-branding instructions, see Slide </a:t>
            </a:r>
            <a:r>
              <a:rPr lang="en-US" dirty="0">
                <a:latin typeface="Arial"/>
                <a:cs typeface="Arial"/>
              </a:rPr>
              <a:t>73</a:t>
            </a:r>
            <a:r>
              <a:rPr lang="en-US" sz="950" dirty="0">
                <a:latin typeface="Arial"/>
                <a:cs typeface="Arial"/>
              </a:rPr>
              <a:t>.]</a:t>
            </a:r>
            <a:endParaRPr lang="en-US" sz="950" dirty="0"/>
          </a:p>
          <a:p>
            <a:endParaRPr lang="en-US" sz="950" dirty="0">
              <a:latin typeface="Arial"/>
              <a:cs typeface="Arial"/>
            </a:endParaRPr>
          </a:p>
          <a:p>
            <a:r>
              <a:rPr lang="en-US" sz="950" dirty="0">
                <a:latin typeface="Arial"/>
                <a:cs typeface="Arial"/>
              </a:rPr>
              <a:t>[Note to Presenter:</a:t>
            </a:r>
          </a:p>
          <a:p>
            <a:r>
              <a:rPr lang="en-US" sz="950" dirty="0">
                <a:latin typeface="Arial"/>
                <a:cs typeface="Arial"/>
              </a:rPr>
              <a:t> </a:t>
            </a:r>
          </a:p>
          <a:p>
            <a:r>
              <a:rPr lang="en-US" sz="950" dirty="0">
                <a:latin typeface="Arial"/>
                <a:cs typeface="Arial"/>
              </a:rPr>
              <a:t>Talking point copy in brackets are notes to you (as opposed to points to make about the content on the slide).</a:t>
            </a:r>
          </a:p>
          <a:p>
            <a:r>
              <a:rPr lang="en-US" sz="950" dirty="0">
                <a:latin typeface="Arial"/>
                <a:cs typeface="Arial"/>
              </a:rPr>
              <a:t> </a:t>
            </a:r>
          </a:p>
          <a:p>
            <a:r>
              <a:rPr lang="en-US" sz="950" dirty="0">
                <a:latin typeface="Arial"/>
                <a:cs typeface="Arial"/>
              </a:rPr>
              <a:t>You may adapt the presentation to your audience and the time you have available in two ways:</a:t>
            </a:r>
          </a:p>
          <a:p>
            <a:r>
              <a:rPr lang="en-US" sz="950" dirty="0">
                <a:latin typeface="Arial"/>
                <a:cs typeface="Arial"/>
              </a:rPr>
              <a:t> </a:t>
            </a:r>
          </a:p>
          <a:p>
            <a:r>
              <a:rPr lang="en-US" sz="950" dirty="0">
                <a:latin typeface="Arial"/>
                <a:cs typeface="Arial"/>
              </a:rPr>
              <a:t>1.</a:t>
            </a:r>
            <a:r>
              <a:rPr lang="en-US" sz="950" u="sng" dirty="0">
                <a:latin typeface="Arial"/>
                <a:cs typeface="Arial"/>
              </a:rPr>
              <a:t>Talking points</a:t>
            </a:r>
            <a:r>
              <a:rPr lang="en-US" sz="950" dirty="0">
                <a:latin typeface="Arial"/>
                <a:cs typeface="Arial"/>
              </a:rPr>
              <a:t> specific to a particular audience have </a:t>
            </a:r>
            <a:r>
              <a:rPr lang="en-US" sz="950" b="1" dirty="0">
                <a:latin typeface="Arial"/>
                <a:cs typeface="Arial"/>
              </a:rPr>
              <a:t>[For Audience Name]</a:t>
            </a:r>
            <a:r>
              <a:rPr lang="en-US" sz="950" dirty="0">
                <a:latin typeface="Arial"/>
                <a:cs typeface="Arial"/>
              </a:rPr>
              <a:t> as a header in the talking points.</a:t>
            </a:r>
          </a:p>
          <a:p>
            <a:endParaRPr lang="en-US" sz="950" dirty="0"/>
          </a:p>
          <a:p>
            <a:r>
              <a:rPr lang="en-US" sz="950" dirty="0">
                <a:latin typeface="Arial"/>
                <a:cs typeface="Arial"/>
              </a:rPr>
              <a:t>2.Slides that are optional (based on audience or timing) have </a:t>
            </a:r>
            <a:r>
              <a:rPr lang="en-US" sz="950" b="1" dirty="0">
                <a:latin typeface="Arial"/>
                <a:cs typeface="Arial"/>
              </a:rPr>
              <a:t>[Optional]</a:t>
            </a:r>
            <a:r>
              <a:rPr lang="en-US" sz="950" dirty="0">
                <a:latin typeface="Arial"/>
                <a:cs typeface="Arial"/>
              </a:rPr>
              <a:t> at the top. For timing, you might consider </a:t>
            </a:r>
            <a:r>
              <a:rPr lang="en-US" sz="950" u="sng" dirty="0">
                <a:latin typeface="Arial"/>
                <a:cs typeface="Arial"/>
              </a:rPr>
              <a:t>skipping the following slides</a:t>
            </a:r>
            <a:r>
              <a:rPr lang="en-US" sz="950" dirty="0">
                <a:latin typeface="Arial"/>
                <a:cs typeface="Arial"/>
              </a:rPr>
              <a:t> (listed in the order that you might consider leaving them out):</a:t>
            </a:r>
          </a:p>
          <a:p>
            <a:pPr marL="887095" lvl="1" indent="-342900">
              <a:buAutoNum type="arabicPeriod"/>
            </a:pPr>
            <a:r>
              <a:rPr lang="en-US" sz="950" dirty="0">
                <a:latin typeface="Arial"/>
                <a:cs typeface="Arial"/>
              </a:rPr>
              <a:t>Slides </a:t>
            </a:r>
            <a:r>
              <a:rPr lang="en-US" dirty="0">
                <a:latin typeface="Arial"/>
                <a:cs typeface="Arial"/>
              </a:rPr>
              <a:t>36-37</a:t>
            </a:r>
            <a:r>
              <a:rPr lang="en-US" sz="950" dirty="0">
                <a:latin typeface="Arial"/>
                <a:cs typeface="Arial"/>
              </a:rPr>
              <a:t> (Why of the 5Ws)</a:t>
            </a:r>
            <a:endParaRPr lang="en-US" sz="950" dirty="0"/>
          </a:p>
          <a:p>
            <a:pPr marL="887095" lvl="1" indent="-342900">
              <a:buAutoNum type="arabicPeriod"/>
            </a:pPr>
            <a:r>
              <a:rPr lang="en-US" sz="950" dirty="0">
                <a:latin typeface="Arial"/>
                <a:cs typeface="Arial"/>
              </a:rPr>
              <a:t>Slides </a:t>
            </a:r>
            <a:r>
              <a:rPr lang="en-US" dirty="0">
                <a:latin typeface="Arial"/>
                <a:cs typeface="Arial"/>
              </a:rPr>
              <a:t>34-35</a:t>
            </a:r>
            <a:r>
              <a:rPr lang="en-US" sz="950" dirty="0">
                <a:latin typeface="Arial"/>
                <a:cs typeface="Arial"/>
              </a:rPr>
              <a:t> (When)</a:t>
            </a:r>
          </a:p>
          <a:p>
            <a:pPr marL="887095" lvl="1" indent="-342900">
              <a:buAutoNum type="arabicPeriod"/>
            </a:pPr>
            <a:r>
              <a:rPr lang="en-US" sz="950" dirty="0">
                <a:latin typeface="Arial"/>
                <a:cs typeface="Arial"/>
              </a:rPr>
              <a:t>Slides </a:t>
            </a:r>
            <a:r>
              <a:rPr lang="en-US" dirty="0">
                <a:latin typeface="Arial"/>
                <a:cs typeface="Arial"/>
              </a:rPr>
              <a:t>32-33</a:t>
            </a:r>
            <a:r>
              <a:rPr lang="en-US" sz="950" dirty="0">
                <a:latin typeface="Arial"/>
                <a:cs typeface="Arial"/>
              </a:rPr>
              <a:t> (Where)</a:t>
            </a:r>
          </a:p>
          <a:p>
            <a:pPr marL="887095" lvl="1" indent="-342900">
              <a:buAutoNum type="arabicPeriod"/>
            </a:pPr>
            <a:r>
              <a:rPr lang="en-US" sz="950" dirty="0">
                <a:latin typeface="Arial"/>
                <a:cs typeface="Arial"/>
              </a:rPr>
              <a:t>Slides </a:t>
            </a:r>
            <a:r>
              <a:rPr lang="en-US" dirty="0">
                <a:latin typeface="Arial"/>
                <a:cs typeface="Arial"/>
              </a:rPr>
              <a:t>29-31</a:t>
            </a:r>
            <a:r>
              <a:rPr lang="en-US" sz="950" dirty="0">
                <a:latin typeface="Arial"/>
                <a:cs typeface="Arial"/>
              </a:rPr>
              <a:t> (What)</a:t>
            </a:r>
          </a:p>
          <a:p>
            <a:pPr marL="887095" lvl="1" indent="-342900">
              <a:buAutoNum type="arabicPeriod"/>
            </a:pPr>
            <a:r>
              <a:rPr lang="en-US" sz="950" dirty="0">
                <a:latin typeface="Arial"/>
                <a:cs typeface="Arial"/>
              </a:rPr>
              <a:t>Slides </a:t>
            </a:r>
            <a:r>
              <a:rPr lang="en-US" dirty="0">
                <a:latin typeface="Arial"/>
                <a:cs typeface="Arial"/>
              </a:rPr>
              <a:t>26-28</a:t>
            </a:r>
            <a:r>
              <a:rPr lang="en-US" sz="950" dirty="0">
                <a:latin typeface="Arial"/>
                <a:cs typeface="Arial"/>
              </a:rPr>
              <a:t> (Who)</a:t>
            </a:r>
          </a:p>
          <a:p>
            <a:pPr marL="887095" lvl="1" indent="-342900">
              <a:buAutoNum type="arabicPeriod"/>
            </a:pPr>
            <a:r>
              <a:rPr lang="en-US" sz="950" dirty="0">
                <a:latin typeface="Arial"/>
                <a:cs typeface="Arial"/>
              </a:rPr>
              <a:t>Slides </a:t>
            </a:r>
            <a:r>
              <a:rPr lang="en-US" dirty="0">
                <a:latin typeface="Arial"/>
                <a:cs typeface="Arial"/>
              </a:rPr>
              <a:t>59-61</a:t>
            </a:r>
            <a:r>
              <a:rPr lang="en-US" sz="950" dirty="0">
                <a:latin typeface="Arial"/>
                <a:cs typeface="Arial"/>
              </a:rPr>
              <a:t> (mapping expected retirement spending to changes in saving/retirement age—can be addressed using earlier slides)</a:t>
            </a:r>
          </a:p>
          <a:p>
            <a:pPr marL="887095" lvl="1" indent="-342900">
              <a:buAutoNum type="arabicPeriod"/>
            </a:pPr>
            <a:r>
              <a:rPr lang="en-US" dirty="0">
                <a:latin typeface="Arial"/>
                <a:cs typeface="Arial"/>
              </a:rPr>
              <a:t>Slides 15-16 (Nonfinancial considerations influence retirement decision)</a:t>
            </a:r>
          </a:p>
          <a:p>
            <a:r>
              <a:rPr lang="en-US" sz="950" dirty="0">
                <a:latin typeface="Arial"/>
                <a:cs typeface="Arial"/>
              </a:rPr>
              <a:t>-----------------------------------------</a:t>
            </a:r>
          </a:p>
          <a:p>
            <a:endParaRPr lang="en-US" sz="950" dirty="0">
              <a:latin typeface="Arial"/>
              <a:cs typeface="Arial"/>
            </a:endParaRPr>
          </a:p>
          <a:p>
            <a:r>
              <a:rPr lang="en-US" sz="950" dirty="0">
                <a:latin typeface="Arial"/>
                <a:cs typeface="Arial"/>
              </a:rPr>
              <a:t>Today we’re going to talk about </a:t>
            </a:r>
            <a:r>
              <a:rPr lang="en-US" sz="950" dirty="0" err="1">
                <a:latin typeface="Arial"/>
                <a:cs typeface="Arial"/>
              </a:rPr>
              <a:t>preretirees</a:t>
            </a:r>
            <a:r>
              <a:rPr lang="en-US" sz="950" dirty="0">
                <a:latin typeface="Arial"/>
                <a:cs typeface="Arial"/>
              </a:rPr>
              <a:t> and the transition to retirement.</a:t>
            </a:r>
            <a:endParaRPr lang="en-US" sz="950" dirty="0"/>
          </a:p>
          <a:p>
            <a:endParaRPr lang="en-US" sz="950" dirty="0">
              <a:latin typeface="Arial" panose="020B0604020202020204" pitchFamily="34" charset="0"/>
              <a:cs typeface="Arial" panose="020B0604020202020204" pitchFamily="34" charset="0"/>
            </a:endParaRPr>
          </a:p>
          <a:p>
            <a:r>
              <a:rPr lang="en-US" sz="950" dirty="0">
                <a:latin typeface="Arial"/>
                <a:cs typeface="Arial"/>
              </a:rPr>
              <a:t>As an industry, we focus on outlining financial and income needs related to retirement. Sometimes, though, we forget that behind the numbers is someone’s retirement life. And that is the most important thing to that individual. </a:t>
            </a:r>
            <a:endParaRPr lang="en-US" sz="950" dirty="0">
              <a:latin typeface="Arial" panose="020B0604020202020204" pitchFamily="34" charset="0"/>
              <a:cs typeface="Arial" panose="020B0604020202020204" pitchFamily="34" charset="0"/>
            </a:endParaRPr>
          </a:p>
        </p:txBody>
      </p:sp>
      <p:sp>
        <p:nvSpPr>
          <p:cNvPr id="5" name="Slide Number Placeholder 6">
            <a:extLst>
              <a:ext uri="{FF2B5EF4-FFF2-40B4-BE49-F238E27FC236}">
                <a16:creationId xmlns:a16="http://schemas.microsoft.com/office/drawing/2014/main" id="{C53E460C-5A4D-DD4E-A7F7-CDA161919951}"/>
              </a:ext>
            </a:extLst>
          </p:cNvPr>
          <p:cNvSpPr>
            <a:spLocks noGrp="1"/>
          </p:cNvSpPr>
          <p:nvPr>
            <p:ph type="sldNum" sz="quarter" idx="5"/>
          </p:nvPr>
        </p:nvSpPr>
        <p:spPr>
          <a:xfrm>
            <a:off x="5953259" y="8929981"/>
            <a:ext cx="347730" cy="202842"/>
          </a:xfrm>
          <a:prstGeom prst="rect">
            <a:avLst/>
          </a:prstGeom>
        </p:spPr>
        <p:txBody>
          <a:bodyPr vert="horz" lIns="91440" tIns="45720" rIns="91440" bIns="45720" rtlCol="0" anchor="ctr"/>
          <a:lstStyle>
            <a:lvl1pPr algn="ctr">
              <a:defRPr sz="900" b="1" i="0">
                <a:solidFill>
                  <a:srgbClr val="054C70"/>
                </a:solidFill>
                <a:latin typeface="Arial Black" panose="020B0604020202020204" pitchFamily="34" charset="0"/>
                <a:cs typeface="Arial Black" panose="020B0604020202020204" pitchFamily="34" charset="0"/>
              </a:defRPr>
            </a:lvl1pPr>
          </a:lstStyle>
          <a:p>
            <a:fld id="{CFA5BF29-3A85-45E8-9EC2-6FCFBE5E0498}" type="slidenum">
              <a:rPr lang="en-US" smtClean="0"/>
              <a:pPr/>
              <a:t>1</a:t>
            </a:fld>
            <a:endParaRPr lang="en-US" dirty="0"/>
          </a:p>
        </p:txBody>
      </p:sp>
    </p:spTree>
    <p:extLst>
      <p:ext uri="{BB962C8B-B14F-4D97-AF65-F5344CB8AC3E}">
        <p14:creationId xmlns:p14="http://schemas.microsoft.com/office/powerpoint/2010/main" val="51226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We'll cover three topics today:</a:t>
            </a:r>
            <a:endParaRPr lang="en-US" dirty="0"/>
          </a:p>
          <a:p>
            <a:endParaRPr lang="en-US" dirty="0"/>
          </a:p>
          <a:p>
            <a:pPr marL="228600" indent="-228600">
              <a:buAutoNum type="arabicPeriod"/>
            </a:pPr>
            <a:r>
              <a:rPr lang="en-US" dirty="0">
                <a:latin typeface="Arial"/>
                <a:cs typeface="Arial"/>
              </a:rPr>
              <a:t>Why include the nonfinancial side of retirement preparation in your interactions with </a:t>
            </a:r>
            <a:r>
              <a:rPr lang="en-US" dirty="0" err="1">
                <a:latin typeface="Arial"/>
                <a:cs typeface="Arial"/>
              </a:rPr>
              <a:t>preretirees</a:t>
            </a:r>
            <a:r>
              <a:rPr lang="en-US" dirty="0">
                <a:latin typeface="Arial"/>
                <a:cs typeface="Arial"/>
              </a:rPr>
              <a:t>,</a:t>
            </a:r>
          </a:p>
          <a:p>
            <a:pPr marL="228600" indent="-228600">
              <a:buAutoNum type="arabicPeriod"/>
            </a:pPr>
            <a:r>
              <a:rPr lang="en-US">
                <a:latin typeface="Arial"/>
                <a:cs typeface="Arial"/>
              </a:rPr>
              <a:t>What those key </a:t>
            </a:r>
            <a:r>
              <a:rPr lang="en-US" dirty="0" err="1">
                <a:latin typeface="Arial"/>
                <a:cs typeface="Arial"/>
              </a:rPr>
              <a:t>nonfinancials</a:t>
            </a:r>
            <a:r>
              <a:rPr lang="en-US">
                <a:latin typeface="Arial"/>
                <a:cs typeface="Arial"/>
              </a:rPr>
              <a:t> are, and</a:t>
            </a:r>
          </a:p>
          <a:p>
            <a:pPr marL="228600" indent="-228600">
              <a:buAutoNum type="arabicPeriod"/>
            </a:pPr>
            <a:r>
              <a:rPr lang="en-US" dirty="0">
                <a:latin typeface="Arial"/>
                <a:cs typeface="Arial"/>
              </a:rPr>
              <a:t>How to use this deeper understanding once you have it</a:t>
            </a:r>
          </a:p>
          <a:p>
            <a:endParaRPr lang="en-US" dirty="0">
              <a:latin typeface="Arial"/>
              <a:cs typeface="Arial"/>
            </a:endParaRPr>
          </a:p>
          <a:p>
            <a:r>
              <a:rPr lang="en-US" dirty="0">
                <a:latin typeface="Arial"/>
                <a:cs typeface="Arial"/>
              </a:rPr>
              <a:t>Let's get started . . .</a:t>
            </a:r>
          </a:p>
        </p:txBody>
      </p:sp>
      <p:sp>
        <p:nvSpPr>
          <p:cNvPr id="4" name="Slide Number Placeholder 3"/>
          <p:cNvSpPr>
            <a:spLocks noGrp="1"/>
          </p:cNvSpPr>
          <p:nvPr>
            <p:ph type="sldNum" sz="quarter" idx="10"/>
          </p:nvPr>
        </p:nvSpPr>
        <p:spPr/>
        <p:txBody>
          <a:bodyPr/>
          <a:lstStyle/>
          <a:p>
            <a:fld id="{CFA5BF29-3A85-45E8-9EC2-6FCFBE5E0498}" type="slidenum">
              <a:rPr lang="en-US" smtClean="0"/>
              <a:t>10</a:t>
            </a:fld>
            <a:endParaRPr lang="en-US" dirty="0"/>
          </a:p>
        </p:txBody>
      </p:sp>
    </p:spTree>
    <p:extLst>
      <p:ext uri="{BB962C8B-B14F-4D97-AF65-F5344CB8AC3E}">
        <p14:creationId xmlns:p14="http://schemas.microsoft.com/office/powerpoint/2010/main" val="391068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Why should we include the </a:t>
            </a:r>
            <a:r>
              <a:rPr lang="en-US" dirty="0" err="1">
                <a:latin typeface="Arial"/>
                <a:cs typeface="Arial"/>
              </a:rPr>
              <a:t>nonfinancials</a:t>
            </a:r>
            <a:r>
              <a:rPr lang="en-US" dirty="0">
                <a:latin typeface="Arial"/>
                <a:cs typeface="Arial"/>
              </a:rPr>
              <a:t> when helping someone prepare for retirement?</a:t>
            </a:r>
          </a:p>
          <a:p>
            <a:endParaRPr lang="en-US" dirty="0"/>
          </a:p>
          <a:p>
            <a:r>
              <a:rPr lang="en-US" b="1" dirty="0">
                <a:latin typeface="Arial"/>
                <a:cs typeface="Arial"/>
              </a:rPr>
              <a:t>[For Financial Professionals]</a:t>
            </a:r>
          </a:p>
          <a:p>
            <a:r>
              <a:rPr lang="en-US" dirty="0">
                <a:latin typeface="Arial"/>
                <a:cs typeface="Arial"/>
              </a:rPr>
              <a:t>After all, we're numbers people: Financial advisors, planners, professionals. Why does </a:t>
            </a:r>
            <a:r>
              <a:rPr lang="en-US" i="1" dirty="0">
                <a:latin typeface="Arial"/>
                <a:cs typeface="Arial"/>
              </a:rPr>
              <a:t>everything else</a:t>
            </a:r>
            <a:r>
              <a:rPr lang="en-US" dirty="0">
                <a:latin typeface="Arial"/>
                <a:cs typeface="Arial"/>
              </a:rPr>
              <a:t> matter so much? Why should we include the </a:t>
            </a:r>
            <a:r>
              <a:rPr lang="en-US" dirty="0" err="1">
                <a:latin typeface="Arial"/>
                <a:cs typeface="Arial"/>
              </a:rPr>
              <a:t>nonfinancials</a:t>
            </a:r>
            <a:r>
              <a:rPr lang="en-US" dirty="0">
                <a:latin typeface="Arial"/>
                <a:cs typeface="Arial"/>
              </a:rPr>
              <a:t> when helping someone prepare for retirement?</a:t>
            </a:r>
            <a:endParaRPr lang="en-US" dirty="0"/>
          </a:p>
          <a:p>
            <a:endParaRPr lang="en-US" b="1" dirty="0">
              <a:latin typeface="Arial"/>
              <a:cs typeface="Arial"/>
            </a:endParaRPr>
          </a:p>
          <a:p>
            <a:endParaRPr lang="en-US" b="1"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11</a:t>
            </a:fld>
            <a:endParaRPr lang="en-US" dirty="0"/>
          </a:p>
        </p:txBody>
      </p:sp>
    </p:spTree>
    <p:extLst>
      <p:ext uri="{BB962C8B-B14F-4D97-AF65-F5344CB8AC3E}">
        <p14:creationId xmlns:p14="http://schemas.microsoft.com/office/powerpoint/2010/main" val="336438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F. Scott Fitzgerald famously wrote: “The test of a first-rate intelligence is the ability to hold two opposing ideas in mind at the same time and still retain the ability to function."</a:t>
            </a:r>
          </a:p>
          <a:p>
            <a:endParaRPr lang="en-US" dirty="0">
              <a:latin typeface="Arial"/>
              <a:cs typeface="Arial"/>
            </a:endParaRPr>
          </a:p>
          <a:p>
            <a:r>
              <a:rPr lang="en-US" dirty="0">
                <a:latin typeface="Arial"/>
                <a:cs typeface="Arial"/>
              </a:rPr>
              <a:t>Let's take a look at some of the 'opposing ideas' people currently hold when it comes to retirement.</a:t>
            </a:r>
          </a:p>
          <a:p>
            <a:endParaRPr lang="en-US" dirty="0">
              <a:latin typeface="Arial"/>
              <a:cs typeface="Arial"/>
            </a:endParaRPr>
          </a:p>
          <a:p>
            <a:r>
              <a:rPr lang="en-US" dirty="0">
                <a:latin typeface="Arial"/>
                <a:cs typeface="Arial"/>
              </a:rPr>
              <a:t>First, almost 90% of people are looking forward to retirement—which isn't surprising. They're looking forward to all those visions they've imagined!</a:t>
            </a:r>
          </a:p>
          <a:p>
            <a:endParaRPr lang="en-US" dirty="0">
              <a:latin typeface="Arial"/>
              <a:cs typeface="Arial"/>
            </a:endParaRPr>
          </a:p>
          <a:p>
            <a:r>
              <a:rPr lang="en-US" dirty="0">
                <a:latin typeface="Arial"/>
                <a:cs typeface="Arial"/>
              </a:rPr>
              <a:t>At the same time, over two-thirds are </a:t>
            </a:r>
            <a:r>
              <a:rPr lang="en-US" u="sng" dirty="0">
                <a:latin typeface="Arial"/>
                <a:cs typeface="Arial"/>
              </a:rPr>
              <a:t>also</a:t>
            </a:r>
            <a:r>
              <a:rPr lang="en-US" dirty="0">
                <a:latin typeface="Arial"/>
                <a:cs typeface="Arial"/>
              </a:rPr>
              <a:t> apprehensive about retirement. While this initially sounds like a contradiction, when we pause and think about it, this isn't too surprising. There are many times when we feel both excitement and anxiety about the same situation—and this is especially true of major life transitions. Going to college, starting a new job, getting married, buying a house, having kids—all of these often create feelings of both excitement and concern. Retirement is no different.</a:t>
            </a:r>
          </a:p>
          <a:p>
            <a:endParaRPr lang="en-US" dirty="0">
              <a:latin typeface="Arial"/>
              <a:cs typeface="Arial"/>
            </a:endParaRPr>
          </a:p>
          <a:p>
            <a:r>
              <a:rPr lang="en-US" dirty="0">
                <a:latin typeface="Arial"/>
                <a:cs typeface="Arial"/>
              </a:rPr>
              <a:t>Knowing, though, that people are feeling both emotions lets us recognize that paying attention to both—and not exclusively focusing on the positive aspects—allows us to better meet people where they are and engage with them more holistically. And to the extent we're able to help them lower their anxiety and increase their confidence, we're showing the value we provide in assisting them with this important life transition.</a:t>
            </a:r>
          </a:p>
          <a:p>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12</a:t>
            </a:fld>
            <a:endParaRPr lang="en-US" dirty="0"/>
          </a:p>
        </p:txBody>
      </p:sp>
    </p:spTree>
    <p:extLst>
      <p:ext uri="{BB962C8B-B14F-4D97-AF65-F5344CB8AC3E}">
        <p14:creationId xmlns:p14="http://schemas.microsoft.com/office/powerpoint/2010/main" val="397685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defRPr/>
            </a:pPr>
            <a:r>
              <a:rPr lang="en-US" dirty="0">
                <a:latin typeface="Arial"/>
                <a:cs typeface="Arial"/>
              </a:rPr>
              <a:t>Here's another contradiction.</a:t>
            </a:r>
          </a:p>
          <a:p>
            <a:pPr>
              <a:defRPr/>
            </a:pPr>
            <a:endParaRPr lang="en-US" dirty="0">
              <a:latin typeface="Arial"/>
              <a:cs typeface="Arial"/>
            </a:endParaRPr>
          </a:p>
          <a:p>
            <a:pPr>
              <a:defRPr/>
            </a:pPr>
            <a:r>
              <a:rPr lang="en-US" baseline="0" dirty="0">
                <a:latin typeface="Arial"/>
                <a:cs typeface="Arial"/>
              </a:rPr>
              <a:t>74% of 50-59 </a:t>
            </a:r>
            <a:r>
              <a:rPr lang="en-US" dirty="0">
                <a:latin typeface="Arial"/>
                <a:cs typeface="Arial"/>
              </a:rPr>
              <a:t>year-olds</a:t>
            </a:r>
            <a:r>
              <a:rPr lang="en-US" baseline="0" dirty="0">
                <a:latin typeface="Arial"/>
                <a:cs typeface="Arial"/>
              </a:rPr>
              <a:t> say that by that point in their lives, they have made a serious effort to prepare </a:t>
            </a:r>
            <a:r>
              <a:rPr lang="en-US" u="sng" dirty="0">
                <a:latin typeface="Arial"/>
                <a:cs typeface="Arial"/>
              </a:rPr>
              <a:t>financially</a:t>
            </a:r>
            <a:r>
              <a:rPr lang="en-US" dirty="0">
                <a:latin typeface="Arial"/>
                <a:cs typeface="Arial"/>
              </a:rPr>
              <a:t> for</a:t>
            </a:r>
            <a:r>
              <a:rPr lang="en-US" baseline="0" dirty="0">
                <a:latin typeface="Arial"/>
                <a:cs typeface="Arial"/>
              </a:rPr>
              <a:t> retirement.</a:t>
            </a:r>
            <a:r>
              <a:rPr lang="en-US" dirty="0">
                <a:latin typeface="Arial"/>
                <a:cs typeface="Arial"/>
              </a:rPr>
              <a:t> </a:t>
            </a:r>
            <a:endParaRPr lang="en-US" dirty="0"/>
          </a:p>
          <a:p>
            <a:endParaRPr lang="en-US" dirty="0"/>
          </a:p>
          <a:p>
            <a:r>
              <a:rPr lang="en-US" dirty="0">
                <a:latin typeface="Arial"/>
                <a:cs typeface="Arial"/>
              </a:rPr>
              <a:t>That isn’t a huge surprise—after all, this group is getting closer to retirement and is starting to pick their heads up from a focus on the day-to-day and see that retirement is becoming a closer reality.</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13</a:t>
            </a:fld>
            <a:endParaRPr lang="en-US" dirty="0"/>
          </a:p>
        </p:txBody>
      </p:sp>
    </p:spTree>
    <p:extLst>
      <p:ext uri="{BB962C8B-B14F-4D97-AF65-F5344CB8AC3E}">
        <p14:creationId xmlns:p14="http://schemas.microsoft.com/office/powerpoint/2010/main" val="91351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a:xfrm>
            <a:off x="694944" y="4050792"/>
            <a:ext cx="5630862" cy="4678764"/>
          </a:xfrm>
        </p:spPr>
        <p:txBody>
          <a:bodyPr/>
          <a:lstStyle/>
          <a:p>
            <a:pPr>
              <a:defRPr/>
            </a:pPr>
            <a:r>
              <a:rPr lang="en-US" baseline="0" dirty="0">
                <a:latin typeface="Arial"/>
                <a:cs typeface="Arial"/>
              </a:rPr>
              <a:t>However, </a:t>
            </a:r>
            <a:r>
              <a:rPr lang="en-US" dirty="0">
                <a:latin typeface="Arial"/>
                <a:cs typeface="Arial"/>
              </a:rPr>
              <a:t>what may be surprising,</a:t>
            </a:r>
            <a:r>
              <a:rPr lang="en-US" baseline="0" dirty="0">
                <a:latin typeface="Arial"/>
                <a:cs typeface="Arial"/>
              </a:rPr>
              <a:t> </a:t>
            </a:r>
            <a:r>
              <a:rPr lang="en-US" dirty="0">
                <a:latin typeface="Arial"/>
                <a:cs typeface="Arial"/>
              </a:rPr>
              <a:t>is that only about one out of three</a:t>
            </a:r>
            <a:r>
              <a:rPr lang="en-US" baseline="0" dirty="0">
                <a:latin typeface="Arial"/>
                <a:cs typeface="Arial"/>
              </a:rPr>
              <a:t> of that same group</a:t>
            </a:r>
            <a:r>
              <a:rPr lang="en-US" dirty="0">
                <a:latin typeface="Arial"/>
                <a:cs typeface="Arial"/>
              </a:rPr>
              <a:t> has</a:t>
            </a:r>
            <a:r>
              <a:rPr lang="en-US" baseline="0" dirty="0">
                <a:latin typeface="Arial"/>
                <a:cs typeface="Arial"/>
              </a:rPr>
              <a:t> made a serious effort to prepare </a:t>
            </a:r>
            <a:r>
              <a:rPr lang="en-US" u="sng" dirty="0">
                <a:latin typeface="Arial"/>
                <a:cs typeface="Arial"/>
              </a:rPr>
              <a:t>emotionally</a:t>
            </a:r>
            <a:r>
              <a:rPr lang="en-US" baseline="0" dirty="0">
                <a:latin typeface="Arial"/>
                <a:cs typeface="Arial"/>
              </a:rPr>
              <a:t> for retirement.</a:t>
            </a:r>
            <a:endParaRPr lang="en-US" dirty="0"/>
          </a:p>
          <a:p>
            <a:pPr>
              <a:defRPr/>
            </a:pPr>
            <a:endParaRPr lang="en-US" dirty="0">
              <a:latin typeface="Arial"/>
              <a:cs typeface="Arial"/>
            </a:endParaRPr>
          </a:p>
          <a:p>
            <a:pPr>
              <a:defRPr/>
            </a:pPr>
            <a:r>
              <a:rPr lang="en-US" dirty="0">
                <a:latin typeface="Arial"/>
                <a:cs typeface="Arial"/>
              </a:rPr>
              <a:t>Many don't even know that this is an area they should focus on.</a:t>
            </a:r>
          </a:p>
          <a:p>
            <a:pPr>
              <a:defRPr/>
            </a:pPr>
            <a:endParaRPr lang="en-US" dirty="0">
              <a:latin typeface="Arial"/>
              <a:cs typeface="Arial"/>
            </a:endParaRPr>
          </a:p>
          <a:p>
            <a:pPr>
              <a:defRPr/>
            </a:pPr>
            <a:r>
              <a:rPr lang="en-US" dirty="0">
                <a:latin typeface="Arial"/>
                <a:cs typeface="Arial"/>
              </a:rPr>
              <a:t>Let me tell you about a story we heard during our research to create this program—when a recent retiree used a word to describe retirement we had never heard anyone use before.</a:t>
            </a:r>
          </a:p>
          <a:p>
            <a:pPr>
              <a:defRPr/>
            </a:pPr>
            <a:endParaRPr lang="en-US" dirty="0">
              <a:latin typeface="Arial"/>
              <a:cs typeface="Arial"/>
            </a:endParaRPr>
          </a:p>
          <a:p>
            <a:pPr>
              <a:defRPr/>
            </a:pPr>
            <a:r>
              <a:rPr lang="en-US" dirty="0">
                <a:latin typeface="Arial"/>
                <a:cs typeface="Arial"/>
              </a:rPr>
              <a:t>We do a lot of research to help us create programs like these, and that includes focus groups. During one of these sessions, we brought recent retirees into the room so we could learn about their experiences with the transition. During the very first introductory segment, one of the gentleman surprised us by how he described his experience. The moderator had asked everyone—as an initial ice-breaker—to simply give their name and a short description of their retirement experience. This gentleman told us who he was and then said, "I failed retirement." Failed! I didn’t know that was something you could do! The moderator prompted him to explain and this is what he told us:</a:t>
            </a:r>
            <a:endParaRPr lang="en-US" dirty="0"/>
          </a:p>
          <a:p>
            <a:pPr>
              <a:defRPr/>
            </a:pPr>
            <a:endParaRPr lang="en-US" dirty="0"/>
          </a:p>
          <a:p>
            <a:pPr>
              <a:defRPr/>
            </a:pPr>
            <a:r>
              <a:rPr lang="en-US" dirty="0">
                <a:latin typeface="Arial"/>
                <a:cs typeface="Arial"/>
              </a:rPr>
              <a:t>I walked into my financial professional's office one day and he said, "Congratulations—you made it! We've looked at your expenses, projected your income, and you have enough money. You can retire!!" So I did! I went into the office the next day and retired. And then I was home all the time. At first, it was pretty good. But rather quickly, I got bored. I started moping around the house. I began bickering with my wife all the time. I realized I was becoming miserable—I failed retirement!</a:t>
            </a:r>
            <a:endParaRPr lang="en-US" dirty="0"/>
          </a:p>
          <a:p>
            <a:pPr>
              <a:defRPr/>
            </a:pPr>
            <a:endParaRPr lang="en-US" dirty="0"/>
          </a:p>
          <a:p>
            <a:pPr>
              <a:defRPr/>
            </a:pPr>
            <a:r>
              <a:rPr lang="en-US" dirty="0">
                <a:latin typeface="Arial"/>
                <a:cs typeface="Arial"/>
              </a:rPr>
              <a:t>He felt like he had failed retirement, not because he hadn't paid attention to the financial side of the transition—that's where he was successful. He felt like he had failed retirement because he hadn't paid attention to the emotional aspect of retiring. As a matter of fact, he didn't even know that was something he was supposed to pay attention to.</a:t>
            </a:r>
            <a:endParaRPr lang="en-US" dirty="0"/>
          </a:p>
          <a:p>
            <a:pPr>
              <a:defRPr/>
            </a:pPr>
            <a:endParaRPr lang="en-US" dirty="0"/>
          </a:p>
          <a:p>
            <a:pPr>
              <a:defRPr/>
            </a:pPr>
            <a:r>
              <a:rPr lang="en-US" b="1" dirty="0">
                <a:latin typeface="Arial"/>
                <a:cs typeface="Arial"/>
              </a:rPr>
              <a:t>[For Financial Professionals]</a:t>
            </a:r>
            <a:endParaRPr lang="en-US" b="1" dirty="0"/>
          </a:p>
          <a:p>
            <a:pPr>
              <a:defRPr/>
            </a:pPr>
            <a:r>
              <a:rPr lang="en-US" dirty="0">
                <a:latin typeface="Arial"/>
                <a:cs typeface="Arial"/>
              </a:rPr>
              <a:t>To fix his problem, this gentleman told us he did two things. I'll bet you've already thought of the first one—but the second thing he did surprised us as much as the word "failed" did. First, obviously, he went back to work. Second, though, he told us he fired his financial professional! And here was his rationale: if, after working with him for over two decades, his financial professional didn't know him well enough as a person to realize he wasn't actually ready to retire, he didn't want to work with him any more. And I have to tell you, I feel for that financial professional. From his perspective, he achieved the success they were looking for—enough money to retire! And for his troubles, he got fired. And that happened because he neglected to pay attention to the emotional side of the transition and help his client prepare in that way as well.</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14</a:t>
            </a:fld>
            <a:endParaRPr lang="en-US" dirty="0"/>
          </a:p>
        </p:txBody>
      </p:sp>
    </p:spTree>
    <p:extLst>
      <p:ext uri="{BB962C8B-B14F-4D97-AF65-F5344CB8AC3E}">
        <p14:creationId xmlns:p14="http://schemas.microsoft.com/office/powerpoint/2010/main" val="213404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Let's now look at what drives the </a:t>
            </a:r>
            <a:r>
              <a:rPr lang="en-US">
                <a:latin typeface="Arial"/>
                <a:cs typeface="Arial"/>
              </a:rPr>
              <a:t>retirement </a:t>
            </a:r>
            <a:r>
              <a:rPr lang="en-US" dirty="0">
                <a:latin typeface="Arial"/>
                <a:cs typeface="Arial"/>
              </a:rPr>
              <a:t>decision</a:t>
            </a:r>
            <a:r>
              <a:rPr lang="en-US">
                <a:latin typeface="Arial"/>
                <a:cs typeface="Arial"/>
              </a:rPr>
              <a:t>.</a:t>
            </a:r>
          </a:p>
          <a:p>
            <a:endParaRPr lang="en-US" dirty="0">
              <a:latin typeface="Arial"/>
              <a:cs typeface="Arial"/>
            </a:endParaRPr>
          </a:p>
          <a:p>
            <a:r>
              <a:rPr lang="en-US">
                <a:latin typeface="Arial"/>
                <a:cs typeface="Arial"/>
              </a:rPr>
              <a:t>[Read the responses.].</a:t>
            </a:r>
            <a:endParaRPr lang="en-US"/>
          </a:p>
          <a:p>
            <a:endParaRPr lang="en-US" dirty="0">
              <a:latin typeface="Arial"/>
              <a:cs typeface="Arial"/>
            </a:endParaRPr>
          </a:p>
          <a:p>
            <a:r>
              <a:rPr lang="en-US" dirty="0">
                <a:latin typeface="Arial"/>
                <a:cs typeface="Arial"/>
              </a:rPr>
              <a:t>It's not until tied for </a:t>
            </a:r>
            <a:r>
              <a:rPr lang="en-US" u="sng" dirty="0">
                <a:latin typeface="Arial"/>
                <a:cs typeface="Arial"/>
              </a:rPr>
              <a:t>fourth</a:t>
            </a:r>
            <a:r>
              <a:rPr lang="en-US" dirty="0">
                <a:latin typeface="Arial"/>
                <a:cs typeface="Arial"/>
              </a:rPr>
              <a:t> that money even enters the picture!</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15</a:t>
            </a:fld>
            <a:endParaRPr lang="en-US" dirty="0"/>
          </a:p>
        </p:txBody>
      </p:sp>
    </p:spTree>
    <p:extLst>
      <p:ext uri="{BB962C8B-B14F-4D97-AF65-F5344CB8AC3E}">
        <p14:creationId xmlns:p14="http://schemas.microsoft.com/office/powerpoint/2010/main" val="341218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Instead, it’s “age”—a nonfinancial consideration—and words like "Wanting" and "Feeling"—emotional words—that are at the top of the list.</a:t>
            </a:r>
          </a:p>
          <a:p>
            <a:endParaRPr lang="en-US" dirty="0"/>
          </a:p>
          <a:p>
            <a:r>
              <a:rPr lang="en-US" dirty="0" err="1">
                <a:latin typeface="Arial"/>
                <a:cs typeface="Arial"/>
              </a:rPr>
              <a:t>Preretirees</a:t>
            </a:r>
            <a:r>
              <a:rPr lang="en-US" dirty="0">
                <a:latin typeface="Arial"/>
                <a:cs typeface="Arial"/>
              </a:rPr>
              <a:t> are more likely to think about personal or nonfinancial milestones rather than hitting a financial goal as a driver of their retirement decision.</a:t>
            </a:r>
          </a:p>
          <a:p>
            <a:endParaRPr lang="en-US" dirty="0">
              <a:latin typeface="Arial"/>
              <a:cs typeface="Arial"/>
            </a:endParaRPr>
          </a:p>
          <a:p>
            <a:r>
              <a:rPr lang="en-US" dirty="0">
                <a:latin typeface="Arial"/>
                <a:cs typeface="Arial"/>
              </a:rPr>
              <a:t>And by "</a:t>
            </a:r>
            <a:r>
              <a:rPr lang="en-US" dirty="0" err="1">
                <a:latin typeface="Arial"/>
                <a:cs typeface="Arial"/>
              </a:rPr>
              <a:t>preretirees</a:t>
            </a:r>
            <a:r>
              <a:rPr lang="en-US" dirty="0">
                <a:latin typeface="Arial"/>
                <a:cs typeface="Arial"/>
              </a:rPr>
              <a:t>," we mean people age 50+; the answers on the screen are from people age 50-59. A lot happens when someone turns age 50. AARP didn't just pick that age out of the air—they know it's a psychological milestone age that has an introspective effect on people.</a:t>
            </a:r>
            <a:endParaRPr lang="en-US" dirty="0"/>
          </a:p>
          <a:p>
            <a:pPr marL="285750" indent="-285750">
              <a:buFont typeface="Arial,Sans-Serif"/>
              <a:buChar char="•"/>
            </a:pPr>
            <a:r>
              <a:rPr lang="en-US" dirty="0">
                <a:latin typeface="Arial"/>
                <a:cs typeface="Arial"/>
              </a:rPr>
              <a:t>Kids are graduating/moving out/more independent from their parents. No more daily carpooling and less needed from a day-to-day household management standpoint. This comes with a change in focus from family/household needs, to personal future needs.</a:t>
            </a:r>
          </a:p>
          <a:p>
            <a:pPr marL="285750" indent="-285750">
              <a:buFont typeface="Arial,Sans-Serif"/>
              <a:buChar char="•"/>
            </a:pPr>
            <a:r>
              <a:rPr lang="en-US" dirty="0"/>
              <a:t>Also, focus groups we conducted point to a fear of “regret”. People feel that they have a tremendous opportunity in front of them, and they don’t want to mess it up.</a:t>
            </a:r>
          </a:p>
        </p:txBody>
      </p:sp>
      <p:sp>
        <p:nvSpPr>
          <p:cNvPr id="4" name="Slide Number Placeholder 3"/>
          <p:cNvSpPr>
            <a:spLocks noGrp="1"/>
          </p:cNvSpPr>
          <p:nvPr>
            <p:ph type="sldNum" sz="quarter" idx="10"/>
          </p:nvPr>
        </p:nvSpPr>
        <p:spPr/>
        <p:txBody>
          <a:bodyPr/>
          <a:lstStyle/>
          <a:p>
            <a:fld id="{CFA5BF29-3A85-45E8-9EC2-6FCFBE5E0498}" type="slidenum">
              <a:rPr lang="en-US" smtClean="0"/>
              <a:t>16</a:t>
            </a:fld>
            <a:endParaRPr lang="en-US" dirty="0"/>
          </a:p>
        </p:txBody>
      </p:sp>
    </p:spTree>
    <p:extLst>
      <p:ext uri="{BB962C8B-B14F-4D97-AF65-F5344CB8AC3E}">
        <p14:creationId xmlns:p14="http://schemas.microsoft.com/office/powerpoint/2010/main" val="235637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Bringing in the nonfinancial side gives us a number of benefits for the </a:t>
            </a:r>
            <a:r>
              <a:rPr lang="en-US" dirty="0" err="1">
                <a:latin typeface="Arial"/>
                <a:cs typeface="Arial"/>
              </a:rPr>
              <a:t>preretiree</a:t>
            </a:r>
            <a:r>
              <a:rPr lang="en-US" dirty="0">
                <a:latin typeface="Arial"/>
                <a:cs typeface="Arial"/>
              </a:rPr>
              <a:t>:</a:t>
            </a:r>
          </a:p>
          <a:p>
            <a:endParaRPr lang="en-US" dirty="0">
              <a:latin typeface="Arial"/>
              <a:cs typeface="Arial"/>
            </a:endParaRPr>
          </a:p>
          <a:p>
            <a:pPr marL="171450" indent="-171450">
              <a:buFont typeface="Arial"/>
              <a:buChar char="•"/>
            </a:pPr>
            <a:r>
              <a:rPr lang="en-US" dirty="0">
                <a:latin typeface="Arial"/>
                <a:cs typeface="Arial"/>
              </a:rPr>
              <a:t>It allows a more holistic understanding of who they are and what they want to achieve. Their financial and nonfinancial lives connect, complement, and feed into each other.</a:t>
            </a:r>
          </a:p>
          <a:p>
            <a:pPr marL="171450" indent="-171450">
              <a:buFont typeface="Arial"/>
              <a:buChar char="•"/>
            </a:pPr>
            <a:endParaRPr lang="en-US" dirty="0">
              <a:latin typeface="Arial"/>
              <a:cs typeface="Arial"/>
            </a:endParaRPr>
          </a:p>
          <a:p>
            <a:pPr marL="171450" indent="-171450">
              <a:buFont typeface="Arial"/>
              <a:buChar char="•"/>
            </a:pPr>
            <a:r>
              <a:rPr lang="en-US" dirty="0">
                <a:latin typeface="Arial"/>
                <a:cs typeface="Arial"/>
              </a:rPr>
              <a:t>More importantly, it allows a connection from a solution back to the vision they are trying to achieve. This both improves the solutions that are selected as well as increases the likelihood someone will follow through with it because they understand how it benefits their specific situation.</a:t>
            </a:r>
          </a:p>
          <a:p>
            <a:pPr marL="171450" indent="-171450">
              <a:buFont typeface="Arial"/>
              <a:buChar char="•"/>
            </a:pPr>
            <a:endParaRPr lang="en-US" dirty="0"/>
          </a:p>
          <a:p>
            <a:pPr marL="171450" indent="-171450">
              <a:buFont typeface="Arial"/>
              <a:buChar char="•"/>
            </a:pPr>
            <a:r>
              <a:rPr lang="en-US" dirty="0">
                <a:latin typeface="Arial"/>
                <a:cs typeface="Arial"/>
              </a:rPr>
              <a:t>Industry research points to how creating a vision actually encourages people to save more. Think about it: would you rather save 15% of salary because it’s a rule of thumb some financial planner told you to follow? Or would you rather save 15% towards a future that you’re really looking forward to. More tangible goals are more motivating to save for.</a:t>
            </a:r>
          </a:p>
          <a:p>
            <a:endParaRPr lang="en-US" dirty="0"/>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17</a:t>
            </a:fld>
            <a:endParaRPr lang="en-US" dirty="0"/>
          </a:p>
        </p:txBody>
      </p:sp>
    </p:spTree>
    <p:extLst>
      <p:ext uri="{BB962C8B-B14F-4D97-AF65-F5344CB8AC3E}">
        <p14:creationId xmlns:p14="http://schemas.microsoft.com/office/powerpoint/2010/main" val="98741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b="1" dirty="0"/>
              <a:t>[Optional—For Financial Professionals]</a:t>
            </a:r>
            <a:endParaRPr lang="en-US" dirty="0"/>
          </a:p>
          <a:p>
            <a:endParaRPr lang="en-US" dirty="0">
              <a:latin typeface="Arial"/>
              <a:cs typeface="Arial"/>
            </a:endParaRPr>
          </a:p>
          <a:p>
            <a:r>
              <a:rPr lang="en-US" dirty="0">
                <a:latin typeface="Arial"/>
                <a:cs typeface="Arial"/>
              </a:rPr>
              <a:t>[Pause briefly to allow people to read the quote.]</a:t>
            </a:r>
          </a:p>
          <a:p>
            <a:endParaRPr lang="en-US" dirty="0">
              <a:latin typeface="Arial"/>
              <a:cs typeface="Arial"/>
            </a:endParaRPr>
          </a:p>
          <a:p>
            <a:r>
              <a:rPr lang="en-US" dirty="0">
                <a:latin typeface="Arial"/>
                <a:cs typeface="Arial"/>
              </a:rPr>
              <a:t>[Use the story below when appropriate.]</a:t>
            </a:r>
            <a:endParaRPr lang="en-US" dirty="0"/>
          </a:p>
          <a:p>
            <a:r>
              <a:rPr lang="en-US" dirty="0">
                <a:latin typeface="Arial"/>
                <a:cs typeface="Arial"/>
              </a:rPr>
              <a:t>Let me give you a quick history of travel agents…and how, at their peak, 130,000 travel agents existed nationwide. And then came the internet. And as the internet proliferated, everyone was so quick to jump on the inevitable reality that this new technology was making the travel agent obsolete, and the entire travel agent industry was going the way of the do-do bird (aka. extinct). Well, decades later….how many travel agents do you think exist today? 25,000? 10,000? Less?</a:t>
            </a:r>
            <a:endParaRPr lang="en-US" dirty="0"/>
          </a:p>
          <a:p>
            <a:endParaRPr lang="en-US" dirty="0">
              <a:latin typeface="Arial"/>
              <a:cs typeface="Arial"/>
            </a:endParaRPr>
          </a:p>
          <a:p>
            <a:r>
              <a:rPr lang="en-US" dirty="0">
                <a:latin typeface="Arial"/>
                <a:cs typeface="Arial"/>
              </a:rPr>
              <a:t>More….much more. About 80,000*. Not only are travel agents still around today…but the ones in operation today make FAR MORE than they ever did in the pre-internet days. You know why? Because the relationships they had with their clients stopped being transactional. Their entire business model morphed from being centered around booking plane tickets and train tickets and building itineraries….to becoming someone’s or a family’s irreplaceable one-stop travel concierge. Travel agents became a family’s go-to resource for cultural activities in geographic locations…if someone lost a passport halfway into a European vacation, the travel agent would contact and negotiate with local embassies or consulates in order to secure the traveler another one by the time they were scheduled to depart the country. </a:t>
            </a:r>
            <a:endParaRPr lang="en-US" dirty="0"/>
          </a:p>
          <a:p>
            <a:endParaRPr lang="en-US" dirty="0">
              <a:latin typeface="Arial"/>
              <a:cs typeface="Arial"/>
            </a:endParaRPr>
          </a:p>
          <a:p>
            <a:r>
              <a:rPr lang="en-US" dirty="0">
                <a:latin typeface="Arial"/>
                <a:cs typeface="Arial"/>
              </a:rPr>
              <a:t>So ask yourself what you provide. Is it help with just the </a:t>
            </a:r>
            <a:r>
              <a:rPr lang="en-US" i="1" u="sng" dirty="0">
                <a:latin typeface="Arial"/>
                <a:cs typeface="Arial"/>
              </a:rPr>
              <a:t>financial</a:t>
            </a:r>
            <a:r>
              <a:rPr lang="en-US" dirty="0">
                <a:latin typeface="Arial"/>
                <a:cs typeface="Arial"/>
              </a:rPr>
              <a:t> aspects of retirement planning? Or is it help with the overall </a:t>
            </a:r>
            <a:r>
              <a:rPr lang="en-US" i="1" u="sng" dirty="0">
                <a:latin typeface="Arial"/>
                <a:cs typeface="Arial"/>
              </a:rPr>
              <a:t>strategic PLAN for retirement</a:t>
            </a:r>
            <a:r>
              <a:rPr lang="en-US" dirty="0">
                <a:latin typeface="Arial"/>
                <a:cs typeface="Arial"/>
              </a:rPr>
              <a:t>? Fee compression and technology are inevitable facts of any industry. Connecting emotionally….building more holistic relationships and adding value that a </a:t>
            </a:r>
            <a:r>
              <a:rPr lang="en-US" dirty="0" err="1">
                <a:latin typeface="Arial"/>
                <a:cs typeface="Arial"/>
              </a:rPr>
              <a:t>preretiree</a:t>
            </a:r>
            <a:r>
              <a:rPr lang="en-US" dirty="0">
                <a:latin typeface="Arial"/>
                <a:cs typeface="Arial"/>
              </a:rPr>
              <a:t> can’t get from a retirement income calculator or prebuilt asset allocation model…that will differentiate you and demonstrate your value going forward.</a:t>
            </a:r>
          </a:p>
          <a:p>
            <a:endParaRPr lang="en-US" dirty="0">
              <a:latin typeface="Arial"/>
              <a:cs typeface="Arial"/>
            </a:endParaRPr>
          </a:p>
          <a:p>
            <a:r>
              <a:rPr lang="en-US" dirty="0">
                <a:latin typeface="Arial"/>
                <a:cs typeface="Arial"/>
              </a:rPr>
              <a:t>*Source: Bureau of Labor Statistics, Occupational Outlook Handbook, 2019, https://www.bls.gov/ooh/sales/travel-agents.htm.</a:t>
            </a:r>
            <a:endParaRPr lang="en-US" dirty="0"/>
          </a:p>
        </p:txBody>
      </p:sp>
      <p:sp>
        <p:nvSpPr>
          <p:cNvPr id="5" name="Slide Number Placeholder 6">
            <a:extLst>
              <a:ext uri="{FF2B5EF4-FFF2-40B4-BE49-F238E27FC236}">
                <a16:creationId xmlns:a16="http://schemas.microsoft.com/office/drawing/2014/main" id="{F2E4015E-3D49-B14A-9ECE-E0305FD217A6}"/>
              </a:ext>
            </a:extLst>
          </p:cNvPr>
          <p:cNvSpPr>
            <a:spLocks noGrp="1"/>
          </p:cNvSpPr>
          <p:nvPr>
            <p:ph type="sldNum" sz="quarter" idx="5"/>
          </p:nvPr>
        </p:nvSpPr>
        <p:spPr>
          <a:xfrm>
            <a:off x="5953259" y="8929981"/>
            <a:ext cx="347730" cy="202842"/>
          </a:xfrm>
          <a:prstGeom prst="rect">
            <a:avLst/>
          </a:prstGeom>
        </p:spPr>
        <p:txBody>
          <a:bodyPr vert="horz" lIns="91440" tIns="45720" rIns="91440" bIns="45720" rtlCol="0" anchor="ctr"/>
          <a:lstStyle>
            <a:lvl1pPr algn="ctr">
              <a:defRPr sz="900" b="1" i="0">
                <a:solidFill>
                  <a:srgbClr val="054C70"/>
                </a:solidFill>
                <a:latin typeface="Arial Black" panose="020B0604020202020204" pitchFamily="34" charset="0"/>
                <a:cs typeface="Arial Black" panose="020B0604020202020204" pitchFamily="34" charset="0"/>
              </a:defRPr>
            </a:lvl1pPr>
          </a:lstStyle>
          <a:p>
            <a:fld id="{CFA5BF29-3A85-45E8-9EC2-6FCFBE5E0498}" type="slidenum">
              <a:rPr lang="en-US" smtClean="0"/>
              <a:pPr/>
              <a:t>18</a:t>
            </a:fld>
            <a:endParaRPr lang="en-US" dirty="0"/>
          </a:p>
        </p:txBody>
      </p:sp>
    </p:spTree>
    <p:extLst>
      <p:ext uri="{BB962C8B-B14F-4D97-AF65-F5344CB8AC3E}">
        <p14:creationId xmlns:p14="http://schemas.microsoft.com/office/powerpoint/2010/main" val="2200751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a:xfrm>
            <a:off x="694944" y="4050793"/>
            <a:ext cx="5630862" cy="3569208"/>
          </a:xfrm>
        </p:spPr>
        <p:txBody>
          <a:bodyPr/>
          <a:lstStyle/>
          <a:p>
            <a:r>
              <a:rPr lang="en-US" b="1" dirty="0">
                <a:latin typeface="Arial"/>
                <a:cs typeface="Arial"/>
              </a:rPr>
              <a:t>[Optional—For Financial Professionals]</a:t>
            </a:r>
            <a:endParaRPr lang="en-US" dirty="0">
              <a:latin typeface="Arial"/>
              <a:cs typeface="Arial"/>
            </a:endParaRPr>
          </a:p>
          <a:p>
            <a:endParaRPr lang="en-US" dirty="0">
              <a:latin typeface="Arial"/>
              <a:cs typeface="Arial"/>
            </a:endParaRPr>
          </a:p>
          <a:p>
            <a:r>
              <a:rPr lang="en-US" dirty="0">
                <a:latin typeface="Arial"/>
                <a:cs typeface="Arial"/>
              </a:rPr>
              <a:t>In addition, as I noted earlier, it allows a more holistic understanding of who someone is and what they want to achieve. This allows you to complement your current financially-based offerings—advice/guidance, services and solutions—with an understanding of and connection to the nonfinancial aspects of someone's life. </a:t>
            </a:r>
          </a:p>
          <a:p>
            <a:endParaRPr lang="en-US" dirty="0">
              <a:latin typeface="Arial"/>
              <a:cs typeface="Arial"/>
            </a:endParaRPr>
          </a:p>
          <a:p>
            <a:r>
              <a:rPr lang="en-US" dirty="0">
                <a:latin typeface="Arial"/>
                <a:cs typeface="Arial"/>
              </a:rPr>
              <a:t>When we talk about the emotional or nonfinancial aspects of someone's life, we did research to identify the key drivers of retirement happiness and success. We learned that these key nonfinancial drivers are lifestyle, healthcare and meaning—and what you'll see a little later is that we built the core of the Visualize Retirement program around them.</a:t>
            </a:r>
            <a:endParaRPr lang="en-US" dirty="0"/>
          </a:p>
          <a:p>
            <a:endParaRPr lang="en-US" dirty="0">
              <a:latin typeface="Arial"/>
              <a:cs typeface="Arial"/>
            </a:endParaRPr>
          </a:p>
          <a:p>
            <a:r>
              <a:rPr lang="en-US" dirty="0"/>
              <a:t>This makes the solutions more relevant and easier to discuss.</a:t>
            </a:r>
          </a:p>
        </p:txBody>
      </p:sp>
      <p:sp>
        <p:nvSpPr>
          <p:cNvPr id="4" name="Slide Number Placeholder 3"/>
          <p:cNvSpPr>
            <a:spLocks noGrp="1"/>
          </p:cNvSpPr>
          <p:nvPr>
            <p:ph type="sldNum" sz="quarter" idx="5"/>
          </p:nvPr>
        </p:nvSpPr>
        <p:spPr/>
        <p:txBody>
          <a:bodyPr/>
          <a:lstStyle/>
          <a:p>
            <a:fld id="{CFA5BF29-3A85-45E8-9EC2-6FCFBE5E0498}" type="slidenum">
              <a:rPr lang="en-US" smtClean="0"/>
              <a:t>19</a:t>
            </a:fld>
            <a:endParaRPr lang="en-US" dirty="0"/>
          </a:p>
        </p:txBody>
      </p:sp>
    </p:spTree>
    <p:extLst>
      <p:ext uri="{BB962C8B-B14F-4D97-AF65-F5344CB8AC3E}">
        <p14:creationId xmlns:p14="http://schemas.microsoft.com/office/powerpoint/2010/main" val="87726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a:xfrm>
            <a:off x="694944" y="4050792"/>
            <a:ext cx="5630862" cy="4628424"/>
          </a:xfrm>
        </p:spPr>
        <p:txBody>
          <a:bodyPr lIns="0" tIns="0" rIns="0" bIns="0"/>
          <a:lstStyle/>
          <a:p>
            <a:pPr>
              <a:lnSpc>
                <a:spcPct val="90000"/>
              </a:lnSpc>
              <a:defRPr/>
            </a:pPr>
            <a:r>
              <a:rPr lang="en-US" sz="950" dirty="0">
                <a:latin typeface="Arial"/>
                <a:cs typeface="Arial"/>
              </a:rPr>
              <a:t>Since we'll be talking about retirement visions, let's start with yours. I'm going to be quiet for 10 seconds or so. Close your eyes if you'd like to, and imagine your own retirement . . .</a:t>
            </a:r>
          </a:p>
          <a:p>
            <a:pPr>
              <a:lnSpc>
                <a:spcPct val="90000"/>
              </a:lnSpc>
              <a:defRPr/>
            </a:pPr>
            <a:endParaRPr lang="en-US" sz="950" dirty="0">
              <a:latin typeface="Arial"/>
              <a:cs typeface="Arial"/>
            </a:endParaRPr>
          </a:p>
          <a:p>
            <a:pPr>
              <a:lnSpc>
                <a:spcPct val="90000"/>
              </a:lnSpc>
              <a:defRPr/>
            </a:pPr>
            <a:r>
              <a:rPr lang="en-US" sz="950" dirty="0">
                <a:latin typeface="Arial"/>
                <a:cs typeface="Arial"/>
              </a:rPr>
              <a:t>[Count to 10 silently in your head.]</a:t>
            </a:r>
            <a:endParaRPr lang="en-US" sz="950" dirty="0"/>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dirty="0"/>
          </a:p>
        </p:txBody>
      </p:sp>
    </p:spTree>
    <p:extLst>
      <p:ext uri="{BB962C8B-B14F-4D97-AF65-F5344CB8AC3E}">
        <p14:creationId xmlns:p14="http://schemas.microsoft.com/office/powerpoint/2010/main" val="140948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95325"/>
            <a:ext cx="5638800" cy="3173413"/>
          </a:xfrm>
        </p:spPr>
      </p:sp>
      <p:sp>
        <p:nvSpPr>
          <p:cNvPr id="3" name="Notes Placeholder 2"/>
          <p:cNvSpPr>
            <a:spLocks noGrp="1"/>
          </p:cNvSpPr>
          <p:nvPr>
            <p:ph type="body" idx="1"/>
          </p:nvPr>
        </p:nvSpPr>
        <p:spPr>
          <a:xfrm>
            <a:off x="694944" y="4050793"/>
            <a:ext cx="5546725" cy="4718558"/>
          </a:xfrm>
        </p:spPr>
        <p:txBody>
          <a:bodyPr/>
          <a:lstStyle/>
          <a:p>
            <a:r>
              <a:rPr lang="en-US" b="1" dirty="0">
                <a:latin typeface="Arial"/>
                <a:cs typeface="Arial"/>
              </a:rPr>
              <a:t>[Optional—For Employers]</a:t>
            </a:r>
          </a:p>
          <a:p>
            <a:endParaRPr lang="en-US" dirty="0">
              <a:latin typeface="Arial"/>
              <a:cs typeface="Arial"/>
            </a:endParaRPr>
          </a:p>
          <a:p>
            <a:r>
              <a:rPr lang="en-US" dirty="0">
                <a:latin typeface="Arial"/>
                <a:cs typeface="Arial"/>
              </a:rPr>
              <a:t>Let's think about at the evolution of employee benefits.</a:t>
            </a:r>
            <a:endParaRPr lang="en-US" dirty="0"/>
          </a:p>
          <a:p>
            <a:endParaRPr lang="en-US" dirty="0">
              <a:latin typeface="Arial"/>
              <a:cs typeface="Arial"/>
            </a:endParaRPr>
          </a:p>
          <a:p>
            <a:r>
              <a:rPr lang="en-US" dirty="0">
                <a:latin typeface="Arial"/>
                <a:cs typeface="Arial"/>
              </a:rPr>
              <a:t>Medical and retirement benefits—like a retirement plan and company match—have long been a staple of many organizations' offering.</a:t>
            </a:r>
          </a:p>
          <a:p>
            <a:endParaRPr lang="en-US" dirty="0">
              <a:latin typeface="Arial"/>
              <a:cs typeface="Arial"/>
            </a:endParaRPr>
          </a:p>
          <a:p>
            <a:r>
              <a:rPr lang="en-US" dirty="0">
                <a:latin typeface="Arial"/>
                <a:cs typeface="Arial"/>
              </a:rPr>
              <a:t>Increasingly, employers are also recognizing they can do more to help employees be successful, not just with retirement, but also with their overall lives. For example, more and more organizations are putting financial wellness programs in place to assist their employees with meeting their overall financial goals.</a:t>
            </a:r>
          </a:p>
          <a:p>
            <a:endParaRPr lang="en-US" dirty="0">
              <a:latin typeface="Arial"/>
              <a:cs typeface="Arial"/>
            </a:endParaRPr>
          </a:p>
          <a:p>
            <a:r>
              <a:rPr lang="en-US" dirty="0">
                <a:latin typeface="Arial"/>
                <a:cs typeface="Arial"/>
              </a:rPr>
              <a:t>Employers recognize the benefit of this more holistic approach to workforce management. If employees are in a better position both financially and </a:t>
            </a:r>
            <a:r>
              <a:rPr lang="en-US" dirty="0" err="1">
                <a:latin typeface="Arial"/>
                <a:cs typeface="Arial"/>
              </a:rPr>
              <a:t>nonfinancially</a:t>
            </a:r>
            <a:r>
              <a:rPr lang="en-US" dirty="0">
                <a:latin typeface="Arial"/>
                <a:cs typeface="Arial"/>
              </a:rPr>
              <a:t>, they are better prepared to focus on their jobs and, when ready, transition into retirement.</a:t>
            </a:r>
          </a:p>
          <a:p>
            <a:endParaRPr lang="en-US" dirty="0"/>
          </a:p>
          <a:p>
            <a:r>
              <a:rPr lang="en-US" dirty="0">
                <a:latin typeface="Arial"/>
                <a:cs typeface="Arial"/>
              </a:rPr>
              <a:t>[</a:t>
            </a:r>
            <a:r>
              <a:rPr lang="en-US" b="1" dirty="0">
                <a:latin typeface="Arial"/>
                <a:cs typeface="Arial"/>
              </a:rPr>
              <a:t>Optional</a:t>
            </a:r>
            <a:r>
              <a:rPr lang="en-US" dirty="0">
                <a:latin typeface="Arial"/>
                <a:cs typeface="Arial"/>
              </a:rPr>
              <a:t>: As a side note, T. Rowe Price has a variety of financial wellness program resources to help financial professionals and employers implement and evaluate financial wellness programs.]</a:t>
            </a:r>
            <a:endParaRPr lang="en-US" dirty="0"/>
          </a:p>
          <a:p>
            <a:endParaRPr lang="en-US" dirty="0"/>
          </a:p>
          <a:p>
            <a:r>
              <a:rPr lang="en-US" dirty="0">
                <a:latin typeface="Arial"/>
                <a:cs typeface="Arial"/>
              </a:rPr>
              <a:t>[When presenting to a specific company, be sure to mention examples of the benefits that organization provides.]</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CFA5BF29-3A85-45E8-9EC2-6FCFBE5E0498}" type="slidenum">
              <a:rPr lang="en-US" smtClean="0"/>
              <a:t>20</a:t>
            </a:fld>
            <a:endParaRPr lang="en-US" dirty="0"/>
          </a:p>
        </p:txBody>
      </p:sp>
    </p:spTree>
    <p:extLst>
      <p:ext uri="{BB962C8B-B14F-4D97-AF65-F5344CB8AC3E}">
        <p14:creationId xmlns:p14="http://schemas.microsoft.com/office/powerpoint/2010/main" val="3620011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95325"/>
            <a:ext cx="5638800" cy="3173413"/>
          </a:xfrm>
        </p:spPr>
      </p:sp>
      <p:sp>
        <p:nvSpPr>
          <p:cNvPr id="3" name="Notes Placeholder 2"/>
          <p:cNvSpPr>
            <a:spLocks noGrp="1"/>
          </p:cNvSpPr>
          <p:nvPr>
            <p:ph type="body" idx="1"/>
          </p:nvPr>
        </p:nvSpPr>
        <p:spPr>
          <a:xfrm>
            <a:off x="694944" y="4050792"/>
            <a:ext cx="5630862" cy="4486784"/>
          </a:xfrm>
        </p:spPr>
        <p:txBody>
          <a:bodyPr/>
          <a:lstStyle/>
          <a:p>
            <a:r>
              <a:rPr lang="en-US" b="1" dirty="0">
                <a:latin typeface="Arial"/>
                <a:cs typeface="Arial"/>
              </a:rPr>
              <a:t>[Optional—For Employers]</a:t>
            </a:r>
            <a:endParaRPr lang="en-US" dirty="0">
              <a:latin typeface="Arial"/>
              <a:cs typeface="Arial"/>
            </a:endParaRPr>
          </a:p>
          <a:p>
            <a:endParaRPr lang="en-US" dirty="0">
              <a:latin typeface="Arial"/>
              <a:cs typeface="Arial"/>
            </a:endParaRPr>
          </a:p>
          <a:p>
            <a:r>
              <a:rPr lang="en-US" dirty="0">
                <a:latin typeface="Arial"/>
                <a:cs typeface="Arial"/>
              </a:rPr>
              <a:t>Because here's what can happen if they're not ready to make that transition—and many of us are familiar with this concept.</a:t>
            </a:r>
            <a:endParaRPr lang="en-US" dirty="0"/>
          </a:p>
          <a:p>
            <a:endParaRPr lang="en-US" dirty="0">
              <a:latin typeface="Arial"/>
              <a:cs typeface="Arial"/>
            </a:endParaRPr>
          </a:p>
          <a:p>
            <a:r>
              <a:rPr lang="en-US" dirty="0">
                <a:latin typeface="Arial"/>
                <a:cs typeface="Arial"/>
              </a:rPr>
              <a:t>If someone is financially ready to retire but, because their anxiety over retirement is so high—they have no vision for their future and their fear is preventing them from taking the step into that phase—they may be 'hanging on' in their job.</a:t>
            </a:r>
          </a:p>
          <a:p>
            <a:endParaRPr lang="en-US" dirty="0">
              <a:latin typeface="Arial"/>
              <a:cs typeface="Arial"/>
            </a:endParaRPr>
          </a:p>
          <a:p>
            <a:r>
              <a:rPr lang="en-US" dirty="0">
                <a:latin typeface="Arial"/>
                <a:cs typeface="Arial"/>
              </a:rPr>
              <a:t>As we know, older employees generally have higher organizational costs. They tend to earn more, have higher health care costs, and higher workers' compensation premiums.</a:t>
            </a:r>
          </a:p>
          <a:p>
            <a:endParaRPr lang="en-US" dirty="0"/>
          </a:p>
          <a:p>
            <a:r>
              <a:rPr lang="en-US" dirty="0">
                <a:latin typeface="Arial"/>
                <a:cs typeface="Arial"/>
              </a:rPr>
              <a:t>As a result, not only do you have a higher-cost employee staying on, you have someone who really doesn't want to be there coming in to work every day—which can create a very toxic environment.</a:t>
            </a:r>
            <a:endParaRPr lang="en-US" dirty="0"/>
          </a:p>
          <a:p>
            <a:endParaRPr lang="en-US" dirty="0">
              <a:latin typeface="Arial"/>
              <a:cs typeface="Arial"/>
            </a:endParaRPr>
          </a:p>
          <a:p>
            <a:r>
              <a:rPr lang="en-US" dirty="0">
                <a:latin typeface="Arial"/>
                <a:cs typeface="Arial"/>
              </a:rPr>
              <a:t>Helping them be fully ready to retire—financially and </a:t>
            </a:r>
            <a:r>
              <a:rPr lang="en-US" dirty="0" err="1">
                <a:latin typeface="Arial"/>
                <a:cs typeface="Arial"/>
              </a:rPr>
              <a:t>nonfinancially</a:t>
            </a:r>
            <a:r>
              <a:rPr lang="en-US" dirty="0">
                <a:latin typeface="Arial"/>
                <a:cs typeface="Arial"/>
              </a:rPr>
              <a:t>—by creating their retirement vision can mitigate organizational costs as well as improve the working environment.</a:t>
            </a:r>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21</a:t>
            </a:fld>
            <a:endParaRPr lang="en-US" dirty="0"/>
          </a:p>
        </p:txBody>
      </p:sp>
    </p:spTree>
    <p:extLst>
      <p:ext uri="{BB962C8B-B14F-4D97-AF65-F5344CB8AC3E}">
        <p14:creationId xmlns:p14="http://schemas.microsoft.com/office/powerpoint/2010/main" val="92347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a:xfrm>
            <a:off x="693738" y="4050792"/>
            <a:ext cx="5630862" cy="4704889"/>
          </a:xfrm>
        </p:spPr>
        <p:txBody>
          <a:bodyPr/>
          <a:lstStyle/>
          <a:p>
            <a:r>
              <a:rPr lang="en-US" dirty="0">
                <a:latin typeface="Arial"/>
                <a:cs typeface="Arial"/>
              </a:rPr>
              <a:t>We know how to get a sense of someone's </a:t>
            </a:r>
            <a:r>
              <a:rPr lang="en-US" u="sng" dirty="0">
                <a:latin typeface="Arial"/>
                <a:cs typeface="Arial"/>
              </a:rPr>
              <a:t>financial</a:t>
            </a:r>
            <a:r>
              <a:rPr lang="en-US" dirty="0">
                <a:latin typeface="Arial"/>
                <a:cs typeface="Arial"/>
              </a:rPr>
              <a:t> situation: we gather information about their savings rate, investment accounts, spending patterns, etc.</a:t>
            </a:r>
          </a:p>
          <a:p>
            <a:endParaRPr lang="en-US" dirty="0"/>
          </a:p>
          <a:p>
            <a:r>
              <a:rPr lang="en-US" dirty="0">
                <a:latin typeface="Arial"/>
                <a:cs typeface="Arial"/>
              </a:rPr>
              <a:t>And at this point, we've laid out why nonfinancial preparation is so important and how it can benefit </a:t>
            </a:r>
            <a:r>
              <a:rPr lang="en-US" err="1">
                <a:latin typeface="Arial"/>
                <a:cs typeface="Arial"/>
              </a:rPr>
              <a:t>preretirees</a:t>
            </a:r>
            <a:r>
              <a:rPr lang="en-US" dirty="0">
                <a:latin typeface="Arial"/>
                <a:cs typeface="Arial"/>
              </a:rPr>
              <a:t>, financial professionals, and employers.</a:t>
            </a:r>
            <a:endParaRPr lang="en-US" dirty="0"/>
          </a:p>
          <a:p>
            <a:endParaRPr lang="en-US" dirty="0"/>
          </a:p>
          <a:p>
            <a:r>
              <a:rPr lang="en-US">
                <a:latin typeface="Arial"/>
                <a:cs typeface="Arial"/>
              </a:rPr>
              <a:t>We move next to how we might understand the nonfinancial aspects of planning for retirement ...</a:t>
            </a:r>
            <a:endParaRPr lang="en-US"/>
          </a:p>
          <a:p>
            <a:endParaRPr lang="en-US" dirty="0"/>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22</a:t>
            </a:fld>
            <a:endParaRPr lang="en-US" dirty="0"/>
          </a:p>
        </p:txBody>
      </p:sp>
    </p:spTree>
    <p:extLst>
      <p:ext uri="{BB962C8B-B14F-4D97-AF65-F5344CB8AC3E}">
        <p14:creationId xmlns:p14="http://schemas.microsoft.com/office/powerpoint/2010/main" val="1513937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...to do so, let's turn to the program we've created: Visualize Retirement. The core of the program includes one of the most powerful nonfinancial influencers: someone's view of their own retirement. The program helps you help </a:t>
            </a:r>
            <a:r>
              <a:rPr lang="en-US" dirty="0" err="1">
                <a:latin typeface="Arial"/>
                <a:cs typeface="Arial"/>
              </a:rPr>
              <a:t>preretirees</a:t>
            </a:r>
            <a:r>
              <a:rPr lang="en-US" dirty="0">
                <a:latin typeface="Arial"/>
                <a:cs typeface="Arial"/>
              </a:rPr>
              <a:t> create their retirement vision and then uses that as an input, along with details about their preferences, to improve their retirement planning—both financial and nonfinancial.</a:t>
            </a:r>
          </a:p>
          <a:p>
            <a:endParaRPr lang="en-US" dirty="0"/>
          </a:p>
          <a:p>
            <a:r>
              <a:rPr lang="en-US" dirty="0">
                <a:latin typeface="Arial"/>
                <a:cs typeface="Arial"/>
              </a:rPr>
              <a:t>The Visualize Retirement program provides:</a:t>
            </a:r>
          </a:p>
          <a:p>
            <a:pPr marL="171450" indent="-171450">
              <a:buFont typeface="Arial,Sans-Serif"/>
              <a:buChar char="•"/>
            </a:pPr>
            <a:r>
              <a:rPr lang="en-US" dirty="0">
                <a:latin typeface="Arial"/>
                <a:cs typeface="Arial"/>
              </a:rPr>
              <a:t>a repeatable, scalable process that can be used with </a:t>
            </a:r>
            <a:r>
              <a:rPr lang="en-US" dirty="0" err="1">
                <a:latin typeface="Arial"/>
                <a:cs typeface="Arial"/>
              </a:rPr>
              <a:t>preretirees</a:t>
            </a:r>
            <a:endParaRPr lang="en-US" dirty="0">
              <a:latin typeface="Arial"/>
              <a:cs typeface="Arial"/>
            </a:endParaRPr>
          </a:p>
          <a:p>
            <a:pPr marL="171450" indent="-171450">
              <a:buFont typeface="Arial,Sans-Serif"/>
              <a:buChar char="•"/>
            </a:pPr>
            <a:r>
              <a:rPr lang="en-US" dirty="0">
                <a:latin typeface="Arial"/>
                <a:cs typeface="Arial"/>
              </a:rPr>
              <a:t>resources focusing on the nonfinancial aspects of planning for retirement</a:t>
            </a:r>
          </a:p>
          <a:p>
            <a:pPr marL="171450" indent="-171450">
              <a:buFont typeface="Arial,Sans-Serif"/>
              <a:buChar char="•"/>
            </a:pPr>
            <a:endParaRPr lang="en-US" dirty="0"/>
          </a:p>
          <a:p>
            <a:r>
              <a:rPr lang="en-US" dirty="0">
                <a:latin typeface="Arial"/>
                <a:cs typeface="Arial"/>
              </a:rPr>
              <a:t>It does this through its flexibility. From a content perspective, it's designed for you to pick and choose what makes sense to use with </a:t>
            </a:r>
            <a:r>
              <a:rPr lang="en-US" dirty="0" err="1">
                <a:latin typeface="Arial"/>
                <a:cs typeface="Arial"/>
              </a:rPr>
              <a:t>preretirees</a:t>
            </a:r>
            <a:r>
              <a:rPr lang="en-US" dirty="0">
                <a:latin typeface="Arial"/>
                <a:cs typeface="Arial"/>
              </a:rPr>
              <a:t>—not only based on your processes but also on the </a:t>
            </a:r>
            <a:r>
              <a:rPr lang="en-US" dirty="0" err="1">
                <a:latin typeface="Arial"/>
                <a:cs typeface="Arial"/>
              </a:rPr>
              <a:t>preretiree's</a:t>
            </a:r>
            <a:r>
              <a:rPr lang="en-US" dirty="0">
                <a:latin typeface="Arial"/>
                <a:cs typeface="Arial"/>
              </a:rPr>
              <a:t> preferences. We've also made it flexible in how you then deliver that content, whether it's in-person or virtual, by providing paper-based and on-line components—including an </a:t>
            </a:r>
            <a:r>
              <a:rPr lang="en-US" dirty="0" err="1">
                <a:latin typeface="Arial"/>
                <a:cs typeface="Arial"/>
              </a:rPr>
              <a:t>eWorkbook</a:t>
            </a:r>
            <a:r>
              <a:rPr lang="en-US" dirty="0">
                <a:latin typeface="Arial"/>
                <a:cs typeface="Arial"/>
              </a:rPr>
              <a:t> that provides aggregate information about </a:t>
            </a:r>
            <a:r>
              <a:rPr lang="en-US" dirty="0" err="1">
                <a:latin typeface="Arial"/>
                <a:cs typeface="Arial"/>
              </a:rPr>
              <a:t>preretirees</a:t>
            </a:r>
            <a:r>
              <a:rPr lang="en-US" dirty="0">
                <a:latin typeface="Arial"/>
                <a:cs typeface="Arial"/>
              </a:rPr>
              <a:t> who fill it out. We'll cover more on the content/resources later.</a:t>
            </a:r>
          </a:p>
          <a:p>
            <a:endParaRPr lang="en-US" dirty="0"/>
          </a:p>
          <a:p>
            <a:r>
              <a:rPr lang="en-US" b="1" dirty="0">
                <a:latin typeface="Arial"/>
                <a:cs typeface="Arial"/>
              </a:rPr>
              <a:t>[For DCIO Financial Professionals]</a:t>
            </a:r>
            <a:endParaRPr lang="en-US" dirty="0">
              <a:latin typeface="Arial"/>
              <a:cs typeface="Arial"/>
            </a:endParaRPr>
          </a:p>
          <a:p>
            <a:r>
              <a:rPr lang="en-US" dirty="0">
                <a:latin typeface="Arial"/>
                <a:cs typeface="Arial"/>
              </a:rPr>
              <a:t>The program is also designed to connect with the benefits and solutions a recordkeeper might already be providing. It allows you to expand and enhance what employees currently receive from other sources. </a:t>
            </a:r>
            <a:endParaRPr lang="en-US" dirty="0"/>
          </a:p>
          <a:p>
            <a:endParaRPr lang="en-US" dirty="0">
              <a:latin typeface="Arial"/>
              <a:cs typeface="Arial"/>
            </a:endParaRPr>
          </a:p>
          <a:p>
            <a:r>
              <a:rPr lang="en-US" dirty="0">
                <a:latin typeface="Arial"/>
                <a:cs typeface="Arial"/>
              </a:rPr>
              <a:t>This is what the Visualize Retirement Framework looks like as a whole. We have the nonfinancial inputs on the left and the two ways you can incorporate them (or take action) on the right.</a:t>
            </a:r>
            <a:endParaRPr lang="en-US" dirty="0"/>
          </a:p>
          <a:p>
            <a:endParaRPr lang="en-US" dirty="0">
              <a:latin typeface="Arial"/>
              <a:cs typeface="Arial"/>
            </a:endParaRPr>
          </a:p>
          <a:p>
            <a:r>
              <a:rPr lang="en-US" dirty="0">
                <a:latin typeface="Arial"/>
                <a:cs typeface="Arial"/>
              </a:rPr>
              <a:t>I'll go into each of these in more detail. Again, the program is designed to be modular and connect with the work you're already doing. Pick and choose the components that are right for you—and for the particular </a:t>
            </a:r>
            <a:r>
              <a:rPr lang="en-US" dirty="0" err="1">
                <a:latin typeface="Arial"/>
                <a:cs typeface="Arial"/>
              </a:rPr>
              <a:t>preretiree</a:t>
            </a:r>
            <a:r>
              <a:rPr lang="en-US" dirty="0">
                <a:latin typeface="Arial"/>
                <a:cs typeface="Arial"/>
              </a:rPr>
              <a:t> you're helping.</a:t>
            </a:r>
            <a:endParaRPr lang="en-US" dirty="0"/>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23</a:t>
            </a:fld>
            <a:endParaRPr lang="en-US" dirty="0"/>
          </a:p>
        </p:txBody>
      </p:sp>
    </p:spTree>
    <p:extLst>
      <p:ext uri="{BB962C8B-B14F-4D97-AF65-F5344CB8AC3E}">
        <p14:creationId xmlns:p14="http://schemas.microsoft.com/office/powerpoint/2010/main" val="61684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The first nonfinancial input we'll review—which is the core of the program—is to help a </a:t>
            </a:r>
            <a:r>
              <a:rPr lang="en-US" dirty="0" err="1">
                <a:latin typeface="Arial"/>
                <a:cs typeface="Arial"/>
              </a:rPr>
              <a:t>preretiree</a:t>
            </a:r>
            <a:r>
              <a:rPr lang="en-US" dirty="0">
                <a:latin typeface="Arial"/>
                <a:cs typeface="Arial"/>
              </a:rPr>
              <a:t> create their Retirement Vision. </a:t>
            </a:r>
            <a:endParaRPr lang="en-US" dirty="0"/>
          </a:p>
          <a:p>
            <a:endParaRPr lang="en-US" dirty="0">
              <a:latin typeface="Arial"/>
              <a:cs typeface="Arial"/>
            </a:endParaRPr>
          </a:p>
          <a:p>
            <a:r>
              <a:rPr lang="en-US" dirty="0">
                <a:latin typeface="Arial"/>
                <a:cs typeface="Arial"/>
              </a:rPr>
              <a:t>The retirement vision is designed around those key drivers we previously mentioned: lifestyle, health care, and meaning . . .</a:t>
            </a:r>
            <a:endParaRPr lang="en-US" dirty="0"/>
          </a:p>
          <a:p>
            <a:endParaRPr lang="en-US" b="1" dirty="0"/>
          </a:p>
          <a:p>
            <a:endParaRPr lang="en-US" b="1" dirty="0"/>
          </a:p>
        </p:txBody>
      </p:sp>
      <p:sp>
        <p:nvSpPr>
          <p:cNvPr id="4" name="Slide Number Placeholder 3"/>
          <p:cNvSpPr>
            <a:spLocks noGrp="1"/>
          </p:cNvSpPr>
          <p:nvPr>
            <p:ph type="sldNum" sz="quarter" idx="5"/>
          </p:nvPr>
        </p:nvSpPr>
        <p:spPr/>
        <p:txBody>
          <a:bodyPr/>
          <a:lstStyle/>
          <a:p>
            <a:fld id="{CFA5BF29-3A85-45E8-9EC2-6FCFBE5E0498}" type="slidenum">
              <a:rPr lang="en-US" smtClean="0"/>
              <a:t>24</a:t>
            </a:fld>
            <a:endParaRPr lang="en-US" dirty="0"/>
          </a:p>
        </p:txBody>
      </p:sp>
    </p:spTree>
    <p:extLst>
      <p:ext uri="{BB962C8B-B14F-4D97-AF65-F5344CB8AC3E}">
        <p14:creationId xmlns:p14="http://schemas.microsoft.com/office/powerpoint/2010/main" val="374236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5325"/>
            <a:ext cx="5630862" cy="3168650"/>
          </a:xfrm>
        </p:spPr>
      </p:sp>
      <p:sp>
        <p:nvSpPr>
          <p:cNvPr id="3" name="Notes Placeholder 2"/>
          <p:cNvSpPr>
            <a:spLocks noGrp="1"/>
          </p:cNvSpPr>
          <p:nvPr>
            <p:ph type="body" idx="1"/>
          </p:nvPr>
        </p:nvSpPr>
        <p:spPr>
          <a:xfrm>
            <a:off x="693738" y="4049487"/>
            <a:ext cx="5630862" cy="5183414"/>
          </a:xfrm>
        </p:spPr>
        <p:txBody>
          <a:bodyPr/>
          <a:lstStyle/>
          <a:p>
            <a:pPr>
              <a:lnSpc>
                <a:spcPct val="95000"/>
              </a:lnSpc>
              <a:defRPr/>
            </a:pPr>
            <a:r>
              <a:rPr lang="en-US" dirty="0">
                <a:latin typeface="Arial"/>
                <a:cs typeface="Arial"/>
              </a:rPr>
              <a:t>… and helps people consider/address these drivers by thinking about the 5 </a:t>
            </a:r>
            <a:r>
              <a:rPr lang="en-US" dirty="0" err="1">
                <a:latin typeface="Arial"/>
                <a:cs typeface="Arial"/>
              </a:rPr>
              <a:t>Ws</a:t>
            </a:r>
            <a:r>
              <a:rPr lang="en-US" dirty="0">
                <a:latin typeface="Arial"/>
                <a:cs typeface="Arial"/>
              </a:rPr>
              <a:t> of retirement—Who, What, Where, When, and Why. </a:t>
            </a:r>
            <a:endParaRPr lang="en-US" dirty="0"/>
          </a:p>
          <a:p>
            <a:pPr>
              <a:lnSpc>
                <a:spcPct val="95000"/>
              </a:lnSpc>
              <a:defRPr/>
            </a:pPr>
            <a:endParaRPr lang="en-US" dirty="0">
              <a:latin typeface="Arial"/>
              <a:cs typeface="Arial"/>
            </a:endParaRPr>
          </a:p>
          <a:p>
            <a:pPr>
              <a:lnSpc>
                <a:spcPct val="95000"/>
              </a:lnSpc>
              <a:defRPr/>
            </a:pPr>
            <a:r>
              <a:rPr lang="en-US" dirty="0">
                <a:latin typeface="Arial"/>
                <a:cs typeface="Arial"/>
              </a:rPr>
              <a:t>For you Journalism majors out there, this may look familiar. Let me briefly describe each of these and then take you through some specific questions in each. This will give you a sense of the experience a </a:t>
            </a:r>
            <a:r>
              <a:rPr lang="en-US" dirty="0" err="1">
                <a:latin typeface="Arial"/>
                <a:cs typeface="Arial"/>
              </a:rPr>
              <a:t>preretiree</a:t>
            </a:r>
            <a:r>
              <a:rPr lang="en-US" dirty="0">
                <a:latin typeface="Arial"/>
                <a:cs typeface="Arial"/>
              </a:rPr>
              <a:t> has when they go through the workbook we've created to guide them through the process—whether they do so on paper or online.</a:t>
            </a:r>
            <a:endParaRPr lang="en-US" dirty="0"/>
          </a:p>
          <a:p>
            <a:pPr>
              <a:lnSpc>
                <a:spcPct val="95000"/>
              </a:lnSpc>
              <a:defRPr/>
            </a:pPr>
            <a:endParaRPr lang="en-US" dirty="0">
              <a:latin typeface="Arial"/>
              <a:cs typeface="Arial"/>
            </a:endParaRPr>
          </a:p>
          <a:p>
            <a:pPr marL="228600" indent="-228600">
              <a:lnSpc>
                <a:spcPct val="95000"/>
              </a:lnSpc>
              <a:buAutoNum type="arabicPeriod"/>
              <a:defRPr/>
            </a:pPr>
            <a:r>
              <a:rPr lang="en-US" b="1" dirty="0">
                <a:latin typeface="Arial"/>
                <a:cs typeface="Arial"/>
              </a:rPr>
              <a:t>Who </a:t>
            </a:r>
            <a:r>
              <a:rPr lang="en-US" dirty="0">
                <a:latin typeface="Arial"/>
                <a:cs typeface="Arial"/>
              </a:rPr>
              <a:t>gets preretirees thinking about the people they will interact with in retirement and how that is likely to differ from today.</a:t>
            </a:r>
          </a:p>
          <a:p>
            <a:pPr marL="228600" indent="-228600">
              <a:lnSpc>
                <a:spcPct val="95000"/>
              </a:lnSpc>
              <a:buAutoNum type="arabicPeriod"/>
              <a:defRPr/>
            </a:pPr>
            <a:endParaRPr lang="en-US" dirty="0">
              <a:latin typeface="Arial"/>
              <a:cs typeface="Arial"/>
            </a:endParaRPr>
          </a:p>
          <a:p>
            <a:pPr marL="228600" indent="-228600">
              <a:lnSpc>
                <a:spcPct val="95000"/>
              </a:lnSpc>
              <a:buAutoNum type="arabicPeriod"/>
              <a:defRPr/>
            </a:pPr>
            <a:r>
              <a:rPr lang="en-US" b="1" dirty="0">
                <a:latin typeface="Arial"/>
                <a:cs typeface="Arial"/>
              </a:rPr>
              <a:t>What </a:t>
            </a:r>
            <a:r>
              <a:rPr lang="en-US" dirty="0">
                <a:latin typeface="Arial"/>
                <a:cs typeface="Arial"/>
              </a:rPr>
              <a:t>refers to the activities someone wants to engage in in retirement.</a:t>
            </a:r>
          </a:p>
          <a:p>
            <a:pPr marL="228600" indent="-228600">
              <a:lnSpc>
                <a:spcPct val="95000"/>
              </a:lnSpc>
              <a:buAutoNum type="arabicPeriod"/>
              <a:defRPr/>
            </a:pPr>
            <a:endParaRPr lang="en-US" dirty="0">
              <a:latin typeface="Arial"/>
              <a:cs typeface="Arial"/>
            </a:endParaRPr>
          </a:p>
          <a:p>
            <a:pPr marL="228600" indent="-228600">
              <a:lnSpc>
                <a:spcPct val="95000"/>
              </a:lnSpc>
              <a:buAutoNum type="arabicPeriod"/>
              <a:defRPr/>
            </a:pPr>
            <a:r>
              <a:rPr lang="en-US" b="1" dirty="0">
                <a:latin typeface="Arial"/>
                <a:cs typeface="Arial"/>
              </a:rPr>
              <a:t>Where </a:t>
            </a:r>
            <a:r>
              <a:rPr lang="en-US" dirty="0">
                <a:latin typeface="Arial"/>
                <a:cs typeface="Arial"/>
              </a:rPr>
              <a:t>helps them think about their home—both the location and the amenities they'll want to have.</a:t>
            </a:r>
          </a:p>
          <a:p>
            <a:pPr marL="228600" indent="-228600">
              <a:lnSpc>
                <a:spcPct val="95000"/>
              </a:lnSpc>
              <a:buAutoNum type="arabicPeriod"/>
              <a:defRPr/>
            </a:pPr>
            <a:endParaRPr lang="en-US" dirty="0">
              <a:latin typeface="Arial"/>
              <a:cs typeface="Arial"/>
            </a:endParaRPr>
          </a:p>
          <a:p>
            <a:pPr marL="228600" indent="-228600">
              <a:lnSpc>
                <a:spcPct val="95000"/>
              </a:lnSpc>
              <a:buAutoNum type="arabicPeriod"/>
              <a:defRPr/>
            </a:pPr>
            <a:r>
              <a:rPr lang="en-US" b="1" dirty="0">
                <a:latin typeface="Arial"/>
                <a:cs typeface="Arial"/>
              </a:rPr>
              <a:t>When</a:t>
            </a:r>
            <a:r>
              <a:rPr lang="en-US" dirty="0">
                <a:latin typeface="Arial"/>
                <a:cs typeface="Arial"/>
              </a:rPr>
              <a:t> is the timing of their retirement</a:t>
            </a:r>
            <a:r>
              <a:rPr lang="en-US" b="1" dirty="0">
                <a:latin typeface="Arial"/>
                <a:cs typeface="Arial"/>
              </a:rPr>
              <a:t>.</a:t>
            </a:r>
            <a:endParaRPr lang="en-US" dirty="0">
              <a:latin typeface="Arial"/>
              <a:cs typeface="Arial"/>
            </a:endParaRPr>
          </a:p>
          <a:p>
            <a:pPr marL="228600" indent="-228600">
              <a:lnSpc>
                <a:spcPct val="95000"/>
              </a:lnSpc>
              <a:buAutoNum type="arabicPeriod"/>
              <a:defRPr/>
            </a:pPr>
            <a:endParaRPr lang="en-US" dirty="0">
              <a:latin typeface="Arial"/>
              <a:cs typeface="Arial"/>
            </a:endParaRPr>
          </a:p>
          <a:p>
            <a:pPr marL="228600" indent="-228600">
              <a:lnSpc>
                <a:spcPct val="95000"/>
              </a:lnSpc>
              <a:buAutoNum type="arabicPeriod"/>
              <a:defRPr/>
            </a:pPr>
            <a:r>
              <a:rPr lang="en-US" dirty="0">
                <a:latin typeface="Arial"/>
                <a:cs typeface="Arial"/>
              </a:rPr>
              <a:t>Lastly, </a:t>
            </a:r>
            <a:r>
              <a:rPr lang="en-US" b="1" dirty="0">
                <a:latin typeface="Arial"/>
                <a:cs typeface="Arial"/>
              </a:rPr>
              <a:t>Why</a:t>
            </a:r>
            <a:r>
              <a:rPr lang="en-US" dirty="0">
                <a:latin typeface="Arial"/>
                <a:cs typeface="Arial"/>
              </a:rPr>
              <a:t>. Why is the source of meaning someone has in their life. Before retirement, that often stems from work and family. But our relationship with both of those areas will change when we retire. So thinking through, ahead of time, the new Why someone will have in retirement helps the transition go much more smoothly.</a:t>
            </a:r>
          </a:p>
          <a:p>
            <a:pPr marL="228600" indent="-228600">
              <a:lnSpc>
                <a:spcPct val="95000"/>
              </a:lnSpc>
              <a:buAutoNum type="arabicPeriod"/>
              <a:defRPr/>
            </a:pPr>
            <a:endParaRPr lang="en-US" dirty="0">
              <a:latin typeface="Arial"/>
              <a:cs typeface="Arial"/>
            </a:endParaRPr>
          </a:p>
          <a:p>
            <a:pPr>
              <a:lnSpc>
                <a:spcPct val="95000"/>
              </a:lnSpc>
              <a:defRPr/>
            </a:pPr>
            <a:r>
              <a:rPr lang="en-US" dirty="0">
                <a:latin typeface="Arial"/>
                <a:cs typeface="Arial"/>
              </a:rPr>
              <a:t>Two points I want to make that are applicable for the retirement vision exercise—which not only help make it more digestible for preretirees, but also makes the output more effective:</a:t>
            </a:r>
            <a:endParaRPr lang="en-US" dirty="0"/>
          </a:p>
          <a:p>
            <a:pPr>
              <a:lnSpc>
                <a:spcPct val="95000"/>
              </a:lnSpc>
              <a:defRPr/>
            </a:pPr>
            <a:endParaRPr lang="en-US" dirty="0"/>
          </a:p>
          <a:p>
            <a:pPr marL="342900" lvl="2" indent="-342900">
              <a:spcAft>
                <a:spcPts val="1000"/>
              </a:spcAft>
              <a:buAutoNum type="arabicPeriod"/>
              <a:defRPr/>
            </a:pPr>
            <a:r>
              <a:rPr lang="en-US" dirty="0">
                <a:latin typeface="Arial"/>
                <a:cs typeface="Arial"/>
              </a:rPr>
              <a:t>We don’t ask people to try and visualize their </a:t>
            </a:r>
            <a:r>
              <a:rPr lang="en-US" b="1" i="1" u="sng" dirty="0">
                <a:latin typeface="Arial"/>
                <a:cs typeface="Arial"/>
              </a:rPr>
              <a:t>entire</a:t>
            </a:r>
            <a:r>
              <a:rPr lang="en-US" dirty="0">
                <a:latin typeface="Arial"/>
                <a:cs typeface="Arial"/>
              </a:rPr>
              <a:t> retirement. Retirement timeframes can last 30+ years. Trying to plan out that entire timeframe would be like asking a 25-year-old to visualize their entire working career. If you ask them, they’ll probably say, I can’t tell you where I’m going to be in 30 years, but I can probably give you the next 5-7. We are asking </a:t>
            </a:r>
            <a:r>
              <a:rPr lang="en-US" dirty="0" err="1">
                <a:latin typeface="Arial"/>
                <a:cs typeface="Arial"/>
              </a:rPr>
              <a:t>preretirees</a:t>
            </a:r>
            <a:r>
              <a:rPr lang="en-US" dirty="0">
                <a:latin typeface="Arial"/>
                <a:cs typeface="Arial"/>
              </a:rPr>
              <a:t> to do the exact same thing: Just focus on the 5-7 years after this initial transition to retirement occurs. And as we’ll see later, anytime someone goes through a major life event (upsize, downsize, get a new job, get divorced, remarried, relocate, or, God forbid, go through a major health crisis), it’s a good opportunity to revisit the vision exercise with them and make sure that the strategy still aligns with where they are in life…now having gone through that major life event.</a:t>
            </a:r>
          </a:p>
          <a:p>
            <a:pPr marL="342900" lvl="2" indent="-342900">
              <a:spcAft>
                <a:spcPts val="1000"/>
              </a:spcAft>
              <a:buAutoNum type="arabicPeriod"/>
              <a:defRPr/>
            </a:pPr>
            <a:endParaRPr lang="en-US" dirty="0">
              <a:latin typeface="Arial"/>
              <a:cs typeface="Arial"/>
            </a:endParaRPr>
          </a:p>
          <a:p>
            <a:pPr marL="342900" lvl="2" indent="-342900">
              <a:spcAft>
                <a:spcPts val="1000"/>
              </a:spcAft>
              <a:buAutoNum type="arabicPeriod"/>
              <a:defRPr/>
            </a:pPr>
            <a:r>
              <a:rPr lang="en-US" dirty="0">
                <a:latin typeface="Arial"/>
                <a:cs typeface="Arial"/>
              </a:rPr>
              <a:t>Second, we incorporate adult learning theory in the way we structure the questions. Children learn best by </a:t>
            </a:r>
            <a:r>
              <a:rPr lang="en-US" b="1" dirty="0">
                <a:latin typeface="Arial"/>
                <a:cs typeface="Arial"/>
              </a:rPr>
              <a:t>being informed </a:t>
            </a:r>
            <a:r>
              <a:rPr lang="en-US" dirty="0">
                <a:latin typeface="Arial"/>
                <a:cs typeface="Arial"/>
              </a:rPr>
              <a:t>and digesting the information. They have no life experience yet from which to draw! They attend class, the teacher teaches, and they soak up the information. Adults, on the other hand, assimilate new information by comparing it to—and drawing on—what they already know So we start the process by asking them about their lives TODAY. Who they spend their time with. What they’re doing each week and each day. What gives them purpose and fulfillment TODAY. And then, once they take stock/inventory of their life, it is much more natural for them to envision the not-too-distant future. Because you’re not going to wake up in retirement one day and be a completely different person (as Forrest Gump says about his future, “Aren’t I still going to be me?”). So for most people, it’s not going to be a night and day transition.</a:t>
            </a:r>
          </a:p>
          <a:p>
            <a:pPr marL="342900" lvl="2" indent="-342900">
              <a:spcAft>
                <a:spcPts val="1000"/>
              </a:spcAft>
              <a:buAutoNum type="arabicPeriod"/>
              <a:defRPr/>
            </a:pPr>
            <a:endParaRPr lang="en-US" dirty="0">
              <a:latin typeface="Arial"/>
              <a:cs typeface="Arial"/>
            </a:endParaRPr>
          </a:p>
          <a:p>
            <a:pPr marL="0" lvl="2">
              <a:spcAft>
                <a:spcPts val="1000"/>
              </a:spcAft>
              <a:defRPr/>
            </a:pPr>
            <a:r>
              <a:rPr lang="en-US" dirty="0">
                <a:latin typeface="Arial"/>
                <a:cs typeface="Arial"/>
              </a:rPr>
              <a:t>This allows us to take the seemingly monumental task of visualizing the next 30 years and simplify it into very manageable predictions about what’s going to change—and what might stay the same. And what a </a:t>
            </a:r>
            <a:r>
              <a:rPr lang="en-US" dirty="0" err="1">
                <a:latin typeface="Arial"/>
                <a:cs typeface="Arial"/>
              </a:rPr>
              <a:t>preretiree</a:t>
            </a:r>
            <a:r>
              <a:rPr lang="en-US" dirty="0">
                <a:latin typeface="Arial"/>
                <a:cs typeface="Arial"/>
              </a:rPr>
              <a:t> envisions might change and what might stay the same has implications for the financial steps they'd need to take to make that vision a reality.</a:t>
            </a:r>
            <a:endParaRPr lang="en-US" dirty="0"/>
          </a:p>
          <a:p>
            <a:pPr marL="342900" indent="-342900">
              <a:lnSpc>
                <a:spcPct val="95000"/>
              </a:lnSpc>
              <a:buAutoNum type="arabicPeriod"/>
              <a:defRPr/>
            </a:pPr>
            <a:endParaRPr lang="en-US" dirty="0">
              <a:latin typeface="Arial"/>
              <a:cs typeface="Arial"/>
            </a:endParaRPr>
          </a:p>
          <a:p>
            <a:pPr marL="342900" indent="-342900">
              <a:lnSpc>
                <a:spcPct val="95000"/>
              </a:lnSpc>
              <a:buAutoNum type="arabicPeriod"/>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25</a:t>
            </a:fld>
            <a:endParaRPr lang="en-US"/>
          </a:p>
        </p:txBody>
      </p:sp>
    </p:spTree>
    <p:extLst>
      <p:ext uri="{BB962C8B-B14F-4D97-AF65-F5344CB8AC3E}">
        <p14:creationId xmlns:p14="http://schemas.microsoft.com/office/powerpoint/2010/main" val="106329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5325"/>
            <a:ext cx="5630862" cy="3168650"/>
          </a:xfrm>
        </p:spPr>
      </p:sp>
      <p:sp>
        <p:nvSpPr>
          <p:cNvPr id="3" name="Notes Placeholder 2"/>
          <p:cNvSpPr>
            <a:spLocks noGrp="1"/>
          </p:cNvSpPr>
          <p:nvPr>
            <p:ph type="body" idx="1"/>
          </p:nvPr>
        </p:nvSpPr>
        <p:spPr>
          <a:xfrm>
            <a:off x="693738" y="4050792"/>
            <a:ext cx="5630862" cy="4348625"/>
          </a:xfrm>
        </p:spPr>
        <p:txBody>
          <a:bodyPr/>
          <a:lstStyle/>
          <a:p>
            <a:pPr>
              <a:lnSpc>
                <a:spcPct val="95000"/>
              </a:lnSpc>
              <a:defRPr/>
            </a:pPr>
            <a:r>
              <a:rPr lang="en-US" b="1" dirty="0">
                <a:latin typeface="Arial"/>
                <a:cs typeface="Arial"/>
              </a:rPr>
              <a:t>[Optional]</a:t>
            </a:r>
          </a:p>
          <a:p>
            <a:pPr>
              <a:lnSpc>
                <a:spcPct val="95000"/>
              </a:lnSpc>
              <a:defRPr/>
            </a:pPr>
            <a:endParaRPr lang="en-US" b="1" dirty="0">
              <a:latin typeface="Arial"/>
              <a:cs typeface="Arial"/>
            </a:endParaRPr>
          </a:p>
          <a:p>
            <a:pPr>
              <a:lnSpc>
                <a:spcPct val="95000"/>
              </a:lnSpc>
              <a:defRPr/>
            </a:pPr>
            <a:r>
              <a:rPr lang="en-US" dirty="0">
                <a:latin typeface="Arial"/>
                <a:cs typeface="Arial"/>
              </a:rPr>
              <a:t>We'll start by looking at the questions we ask in the Who section. And this is where </a:t>
            </a:r>
            <a:r>
              <a:rPr lang="en-US" u="sng" dirty="0">
                <a:latin typeface="Arial"/>
                <a:cs typeface="Arial"/>
              </a:rPr>
              <a:t>you</a:t>
            </a:r>
            <a:r>
              <a:rPr lang="en-US" dirty="0">
                <a:latin typeface="Arial"/>
                <a:cs typeface="Arial"/>
              </a:rPr>
              <a:t> start building </a:t>
            </a:r>
            <a:r>
              <a:rPr lang="en-US" u="sng" dirty="0">
                <a:latin typeface="Arial"/>
                <a:cs typeface="Arial"/>
              </a:rPr>
              <a:t>your</a:t>
            </a:r>
            <a:r>
              <a:rPr lang="en-US" dirty="0">
                <a:latin typeface="Arial"/>
                <a:cs typeface="Arial"/>
              </a:rPr>
              <a:t> retirement vision by considering how you would answer.</a:t>
            </a:r>
          </a:p>
        </p:txBody>
      </p:sp>
      <p:sp>
        <p:nvSpPr>
          <p:cNvPr id="4" name="Slide Number Placeholder 3"/>
          <p:cNvSpPr>
            <a:spLocks noGrp="1"/>
          </p:cNvSpPr>
          <p:nvPr>
            <p:ph type="sldNum" sz="quarter" idx="10"/>
          </p:nvPr>
        </p:nvSpPr>
        <p:spPr/>
        <p:txBody>
          <a:bodyPr/>
          <a:lstStyle/>
          <a:p>
            <a:fld id="{CFA5BF29-3A85-45E8-9EC2-6FCFBE5E0498}" type="slidenum">
              <a:rPr lang="en-US" smtClean="0"/>
              <a:t>26</a:t>
            </a:fld>
            <a:endParaRPr lang="en-US"/>
          </a:p>
        </p:txBody>
      </p:sp>
    </p:spTree>
    <p:extLst>
      <p:ext uri="{BB962C8B-B14F-4D97-AF65-F5344CB8AC3E}">
        <p14:creationId xmlns:p14="http://schemas.microsoft.com/office/powerpoint/2010/main" val="3827439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5325"/>
            <a:ext cx="5630862" cy="3168650"/>
          </a:xfrm>
        </p:spPr>
      </p:sp>
      <p:sp>
        <p:nvSpPr>
          <p:cNvPr id="3" name="Notes Placeholder 2"/>
          <p:cNvSpPr>
            <a:spLocks noGrp="1"/>
          </p:cNvSpPr>
          <p:nvPr>
            <p:ph type="body" idx="1"/>
          </p:nvPr>
        </p:nvSpPr>
        <p:spPr>
          <a:xfrm>
            <a:off x="694944" y="4050792"/>
            <a:ext cx="5630862" cy="4374751"/>
          </a:xfrm>
        </p:spPr>
        <p:txBody>
          <a:bodyPr/>
          <a:lstStyle/>
          <a:p>
            <a:pPr>
              <a:lnSpc>
                <a:spcPct val="95000"/>
              </a:lnSpc>
              <a:defRPr/>
            </a:pPr>
            <a:r>
              <a:rPr lang="en-US" b="1" dirty="0">
                <a:latin typeface="Arial"/>
                <a:cs typeface="Arial"/>
              </a:rPr>
              <a:t>[Optional]</a:t>
            </a:r>
            <a:endParaRPr lang="en-US" dirty="0"/>
          </a:p>
          <a:p>
            <a:pPr>
              <a:lnSpc>
                <a:spcPct val="95000"/>
              </a:lnSpc>
              <a:defRPr/>
            </a:pPr>
            <a:endParaRPr lang="en-US" dirty="0">
              <a:latin typeface="Arial"/>
              <a:cs typeface="Arial"/>
            </a:endParaRPr>
          </a:p>
          <a:p>
            <a:pPr>
              <a:lnSpc>
                <a:spcPct val="95000"/>
              </a:lnSpc>
              <a:defRPr/>
            </a:pPr>
            <a:r>
              <a:rPr lang="en-US" dirty="0">
                <a:latin typeface="Arial"/>
                <a:cs typeface="Arial"/>
              </a:rPr>
              <a:t>Here's the first question we ask [Read question/answers. Give people a few moments to think about it.]</a:t>
            </a:r>
            <a:endParaRPr lang="en-US" dirty="0"/>
          </a:p>
          <a:p>
            <a:pPr>
              <a:lnSpc>
                <a:spcPct val="95000"/>
              </a:lnSpc>
              <a:defRPr/>
            </a:pPr>
            <a:endParaRPr lang="en-US" dirty="0">
              <a:latin typeface="Arial"/>
              <a:cs typeface="Arial"/>
            </a:endParaRPr>
          </a:p>
          <a:p>
            <a:pPr>
              <a:lnSpc>
                <a:spcPct val="95000"/>
              </a:lnSpc>
              <a:defRPr/>
            </a:pPr>
            <a:r>
              <a:rPr lang="en-US" dirty="0">
                <a:latin typeface="Arial"/>
                <a:cs typeface="Arial"/>
              </a:rPr>
              <a:t>What's different about the numbers on the left compared to the ones on the right? What's the same? Which items moved a lot and which a little?</a:t>
            </a:r>
          </a:p>
          <a:p>
            <a:pPr>
              <a:lnSpc>
                <a:spcPct val="95000"/>
              </a:lnSpc>
              <a:defRPr/>
            </a:pPr>
            <a:endParaRPr lang="en-US" dirty="0">
              <a:latin typeface="Arial"/>
              <a:cs typeface="Arial"/>
            </a:endParaRPr>
          </a:p>
          <a:p>
            <a:pPr>
              <a:defRPr/>
            </a:pPr>
            <a:r>
              <a:rPr lang="en-US" dirty="0">
                <a:latin typeface="Arial"/>
                <a:cs typeface="Arial"/>
              </a:rPr>
              <a:t>For example, how many of you had Family or Friends move up the list? Research shows that 57% of people plan to spend more time with family and friends. We didn’t survey those family members and friends, though, to see if they wanted to spend more time with the retiree!</a:t>
            </a:r>
          </a:p>
          <a:p>
            <a:pPr>
              <a:lnSpc>
                <a:spcPct val="95000"/>
              </a:lnSpc>
              <a:defRPr/>
            </a:pPr>
            <a:endParaRPr lang="en-US" dirty="0"/>
          </a:p>
          <a:p>
            <a:pPr>
              <a:lnSpc>
                <a:spcPct val="95000"/>
              </a:lnSpc>
              <a:defRPr/>
            </a:pPr>
            <a:r>
              <a:rPr lang="en-US" dirty="0">
                <a:latin typeface="Arial"/>
                <a:cs typeface="Arial"/>
              </a:rPr>
              <a:t>[Feel free to make a comment about work colleagues potentially still being part of someone's social circle.]</a:t>
            </a:r>
          </a:p>
        </p:txBody>
      </p:sp>
      <p:sp>
        <p:nvSpPr>
          <p:cNvPr id="4" name="Slide Number Placeholder 3"/>
          <p:cNvSpPr>
            <a:spLocks noGrp="1"/>
          </p:cNvSpPr>
          <p:nvPr>
            <p:ph type="sldNum" sz="quarter" idx="10"/>
          </p:nvPr>
        </p:nvSpPr>
        <p:spPr/>
        <p:txBody>
          <a:bodyPr/>
          <a:lstStyle/>
          <a:p>
            <a:fld id="{CFA5BF29-3A85-45E8-9EC2-6FCFBE5E0498}" type="slidenum">
              <a:rPr lang="en-US" smtClean="0"/>
              <a:t>27</a:t>
            </a:fld>
            <a:endParaRPr lang="en-US"/>
          </a:p>
        </p:txBody>
      </p:sp>
    </p:spTree>
    <p:extLst>
      <p:ext uri="{BB962C8B-B14F-4D97-AF65-F5344CB8AC3E}">
        <p14:creationId xmlns:p14="http://schemas.microsoft.com/office/powerpoint/2010/main" val="1063739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695325"/>
            <a:ext cx="5630863" cy="3168650"/>
          </a:xfrm>
        </p:spPr>
      </p:sp>
      <p:sp>
        <p:nvSpPr>
          <p:cNvPr id="3" name="Notes Placeholder 2"/>
          <p:cNvSpPr>
            <a:spLocks noGrp="1"/>
          </p:cNvSpPr>
          <p:nvPr>
            <p:ph type="body" idx="1"/>
          </p:nvPr>
        </p:nvSpPr>
        <p:spPr>
          <a:xfrm>
            <a:off x="694944" y="4050792"/>
            <a:ext cx="5630862" cy="5060377"/>
          </a:xfrm>
        </p:spPr>
        <p:txBody>
          <a:bodyPr/>
          <a:lstStyle/>
          <a:p>
            <a:pPr>
              <a:lnSpc>
                <a:spcPct val="95000"/>
              </a:lnSpc>
              <a:defRPr/>
            </a:pPr>
            <a:r>
              <a:rPr lang="en-US" b="1" dirty="0">
                <a:latin typeface="Arial"/>
                <a:cs typeface="Arial"/>
              </a:rPr>
              <a:t>[Optional]</a:t>
            </a:r>
            <a:endParaRPr lang="en-US" dirty="0"/>
          </a:p>
          <a:p>
            <a:pPr>
              <a:lnSpc>
                <a:spcPct val="95000"/>
              </a:lnSpc>
              <a:defRPr/>
            </a:pPr>
            <a:endParaRPr lang="en-US" dirty="0">
              <a:latin typeface="Arial"/>
              <a:cs typeface="Arial"/>
            </a:endParaRPr>
          </a:p>
          <a:p>
            <a:pPr>
              <a:lnSpc>
                <a:spcPct val="95000"/>
              </a:lnSpc>
              <a:defRPr/>
            </a:pPr>
            <a:r>
              <a:rPr lang="en-US" dirty="0">
                <a:latin typeface="Arial"/>
                <a:cs typeface="Arial"/>
              </a:rPr>
              <a:t>Next, we introduce something that's on most people's minds when it comes to retirement: health care. In this question, we ask them to consider who they might need to provide caregiving/health and wellness support for—and who might support them.</a:t>
            </a:r>
            <a:endParaRPr lang="en-US" dirty="0"/>
          </a:p>
          <a:p>
            <a:pPr>
              <a:lnSpc>
                <a:spcPct val="95000"/>
              </a:lnSpc>
              <a:defRPr/>
            </a:pPr>
            <a:endParaRPr lang="en-US" dirty="0"/>
          </a:p>
          <a:p>
            <a:pPr>
              <a:lnSpc>
                <a:spcPct val="95000"/>
              </a:lnSpc>
              <a:defRPr/>
            </a:pPr>
            <a:r>
              <a:rPr lang="en-US" dirty="0">
                <a:latin typeface="Arial"/>
                <a:cs typeface="Arial"/>
              </a:rPr>
              <a:t>[Click and read question/answers. Give people a few moments to think about it.]</a:t>
            </a:r>
            <a:endParaRPr lang="en-US" dirty="0"/>
          </a:p>
          <a:p>
            <a:pPr>
              <a:lnSpc>
                <a:spcPct val="95000"/>
              </a:lnSpc>
              <a:defRPr/>
            </a:pPr>
            <a:endParaRPr lang="en-US" dirty="0">
              <a:latin typeface="Arial"/>
              <a:cs typeface="Arial"/>
            </a:endParaRPr>
          </a:p>
          <a:p>
            <a:pPr>
              <a:lnSpc>
                <a:spcPct val="95000"/>
              </a:lnSpc>
              <a:defRPr/>
            </a:pPr>
            <a:r>
              <a:rPr lang="en-US" dirty="0">
                <a:latin typeface="Arial"/>
                <a:cs typeface="Arial"/>
              </a:rPr>
              <a:t>Many people are providing support to someone else—and it's important to recognize that not only is that likely to continue into retirement, but it actually may take up even more time. Without being prompted, many people forget this aspect of their retirement.</a:t>
            </a:r>
            <a:endParaRPr lang="en-US" dirty="0"/>
          </a:p>
          <a:p>
            <a:pPr>
              <a:lnSpc>
                <a:spcPct val="95000"/>
              </a:lnSpc>
              <a:defRPr/>
            </a:pPr>
            <a:endParaRPr lang="en-US" dirty="0"/>
          </a:p>
          <a:p>
            <a:pPr>
              <a:lnSpc>
                <a:spcPct val="95000"/>
              </a:lnSpc>
              <a:defRPr/>
            </a:pPr>
            <a:r>
              <a:rPr lang="en-US" dirty="0">
                <a:latin typeface="Arial"/>
                <a:cs typeface="Arial"/>
              </a:rPr>
              <a:t>This question also gives people the opportunity to think about the different roles they play, or would want others to play for them—and what formal arrangements might need to be made. What family members should be consulted for what decisions? Who ultimately gets to decide—and is there a health care power of attorney in place?</a:t>
            </a:r>
            <a:endParaRPr lang="en-US" dirty="0"/>
          </a:p>
          <a:p>
            <a:pPr>
              <a:lnSpc>
                <a:spcPct val="95000"/>
              </a:lnSpc>
              <a:defRPr/>
            </a:pPr>
            <a:endParaRPr lang="en-US" dirty="0"/>
          </a:p>
          <a:p>
            <a:pPr>
              <a:lnSpc>
                <a:spcPct val="95000"/>
              </a:lnSpc>
              <a:defRPr/>
            </a:pPr>
            <a:endParaRPr lang="en-US" dirty="0"/>
          </a:p>
          <a:p>
            <a:pPr>
              <a:lnSpc>
                <a:spcPct val="95000"/>
              </a:lnSpc>
              <a:defRPr/>
            </a:pP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28</a:t>
            </a:fld>
            <a:endParaRPr lang="en-US"/>
          </a:p>
        </p:txBody>
      </p:sp>
    </p:spTree>
    <p:extLst>
      <p:ext uri="{BB962C8B-B14F-4D97-AF65-F5344CB8AC3E}">
        <p14:creationId xmlns:p14="http://schemas.microsoft.com/office/powerpoint/2010/main" val="2865912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5325"/>
            <a:ext cx="5630862" cy="3168650"/>
          </a:xfrm>
        </p:spPr>
      </p:sp>
      <p:sp>
        <p:nvSpPr>
          <p:cNvPr id="3" name="Notes Placeholder 2"/>
          <p:cNvSpPr>
            <a:spLocks noGrp="1"/>
          </p:cNvSpPr>
          <p:nvPr>
            <p:ph type="body" idx="1"/>
          </p:nvPr>
        </p:nvSpPr>
        <p:spPr>
          <a:xfrm>
            <a:off x="694944" y="4050793"/>
            <a:ext cx="5630862" cy="4718558"/>
          </a:xfrm>
        </p:spPr>
        <p:txBody>
          <a:bodyPr/>
          <a:lstStyle/>
          <a:p>
            <a:pPr>
              <a:lnSpc>
                <a:spcPct val="95000"/>
              </a:lnSpc>
              <a:defRPr/>
            </a:pPr>
            <a:r>
              <a:rPr lang="en-US" b="1" dirty="0"/>
              <a:t>[Optional]</a:t>
            </a:r>
          </a:p>
          <a:p>
            <a:pPr>
              <a:lnSpc>
                <a:spcPct val="95000"/>
              </a:lnSpc>
              <a:defRPr/>
            </a:pPr>
            <a:endParaRPr lang="en-US" b="1" dirty="0"/>
          </a:p>
          <a:p>
            <a:pPr>
              <a:lnSpc>
                <a:spcPct val="95000"/>
              </a:lnSpc>
              <a:defRPr/>
            </a:pPr>
            <a:r>
              <a:rPr lang="en-US" dirty="0">
                <a:latin typeface="Arial"/>
                <a:cs typeface="Arial"/>
              </a:rPr>
              <a:t>The second W is What.</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29</a:t>
            </a:fld>
            <a:endParaRPr lang="en-US"/>
          </a:p>
        </p:txBody>
      </p:sp>
    </p:spTree>
    <p:extLst>
      <p:ext uri="{BB962C8B-B14F-4D97-AF65-F5344CB8AC3E}">
        <p14:creationId xmlns:p14="http://schemas.microsoft.com/office/powerpoint/2010/main" val="103081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0000"/>
              </a:lnSpc>
            </a:pPr>
            <a:r>
              <a:rPr lang="en-US" dirty="0">
                <a:latin typeface="Arial"/>
                <a:cs typeface="Arial"/>
              </a:rPr>
              <a:t>[If it's possible to get real-time responses from the audience—either verbally or in a chat box—ask people to share what they thought of when they imagined their own retirement and repeat those responses so everyone can hear them. Then skip to Slide 9.</a:t>
            </a:r>
          </a:p>
          <a:p>
            <a:pPr>
              <a:lnSpc>
                <a:spcPct val="90000"/>
              </a:lnSpc>
            </a:pPr>
            <a:endParaRPr lang="en-US" dirty="0"/>
          </a:p>
          <a:p>
            <a:pPr>
              <a:lnSpc>
                <a:spcPct val="90000"/>
              </a:lnSpc>
            </a:pPr>
            <a:r>
              <a:rPr lang="en-US" dirty="0">
                <a:latin typeface="Arial"/>
                <a:cs typeface="Arial"/>
              </a:rPr>
              <a:t>If it's not possible to get real-time responses from the audience, continue with the next slide.]</a:t>
            </a:r>
          </a:p>
          <a:p>
            <a:pPr>
              <a:lnSpc>
                <a:spcPct val="90000"/>
              </a:lnSpc>
            </a:pP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3</a:t>
            </a:fld>
            <a:endParaRPr lang="en-US" dirty="0"/>
          </a:p>
        </p:txBody>
      </p:sp>
    </p:spTree>
    <p:extLst>
      <p:ext uri="{BB962C8B-B14F-4D97-AF65-F5344CB8AC3E}">
        <p14:creationId xmlns:p14="http://schemas.microsoft.com/office/powerpoint/2010/main" val="3037378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5325"/>
            <a:ext cx="5630862" cy="3168650"/>
          </a:xfrm>
        </p:spPr>
      </p:sp>
      <p:sp>
        <p:nvSpPr>
          <p:cNvPr id="3" name="Notes Placeholder 2"/>
          <p:cNvSpPr>
            <a:spLocks noGrp="1"/>
          </p:cNvSpPr>
          <p:nvPr>
            <p:ph type="body" idx="1"/>
          </p:nvPr>
        </p:nvSpPr>
        <p:spPr>
          <a:xfrm>
            <a:off x="694944" y="4050792"/>
            <a:ext cx="5630862" cy="3168651"/>
          </a:xfrm>
        </p:spPr>
        <p:txBody>
          <a:bodyPr/>
          <a:lstStyle/>
          <a:p>
            <a:pPr>
              <a:defRPr/>
            </a:pPr>
            <a:r>
              <a:rPr lang="en-US" b="1" dirty="0">
                <a:latin typeface="Arial"/>
                <a:cs typeface="Arial"/>
              </a:rPr>
              <a:t>[Optional]</a:t>
            </a:r>
            <a:endParaRPr lang="en-US" dirty="0"/>
          </a:p>
          <a:p>
            <a:pPr>
              <a:defRPr/>
            </a:pPr>
            <a:endParaRPr lang="en-US" dirty="0">
              <a:latin typeface="Arial"/>
              <a:cs typeface="Arial"/>
            </a:endParaRPr>
          </a:p>
          <a:p>
            <a:pPr>
              <a:defRPr/>
            </a:pPr>
            <a:r>
              <a:rPr lang="en-US" dirty="0">
                <a:latin typeface="Arial"/>
                <a:cs typeface="Arial"/>
              </a:rPr>
              <a:t>Let’s go through the same process with </a:t>
            </a:r>
            <a:r>
              <a:rPr lang="en-US" b="1" dirty="0">
                <a:latin typeface="Arial"/>
                <a:cs typeface="Arial"/>
              </a:rPr>
              <a:t>What</a:t>
            </a:r>
            <a:r>
              <a:rPr lang="en-US" dirty="0">
                <a:latin typeface="Arial"/>
                <a:cs typeface="Arial"/>
              </a:rPr>
              <a:t>. [Click and read question/answers.]</a:t>
            </a:r>
            <a:endParaRPr lang="en-US" dirty="0"/>
          </a:p>
          <a:p>
            <a:endParaRPr lang="en-US" dirty="0"/>
          </a:p>
          <a:p>
            <a:pPr>
              <a:lnSpc>
                <a:spcPct val="95000"/>
              </a:lnSpc>
            </a:pPr>
            <a:r>
              <a:rPr lang="en-US" dirty="0">
                <a:latin typeface="Arial"/>
                <a:cs typeface="Arial"/>
              </a:rPr>
              <a:t>You'll likely see a pattern starting to develop where a </a:t>
            </a:r>
            <a:r>
              <a:rPr lang="en-US" dirty="0" err="1">
                <a:latin typeface="Arial"/>
                <a:cs typeface="Arial"/>
              </a:rPr>
              <a:t>preretiree's</a:t>
            </a:r>
            <a:r>
              <a:rPr lang="en-US" dirty="0">
                <a:latin typeface="Arial"/>
                <a:cs typeface="Arial"/>
              </a:rPr>
              <a:t> relationship with family and work changes. For about a third of people, work is a part of their retirement vision, so it won't completely disappear for everyone. It may just have a different ranking.</a:t>
            </a:r>
            <a:endParaRPr lang="en-US" dirty="0"/>
          </a:p>
          <a:p>
            <a:pPr>
              <a:lnSpc>
                <a:spcPct val="950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30</a:t>
            </a:fld>
            <a:endParaRPr lang="en-US"/>
          </a:p>
        </p:txBody>
      </p:sp>
    </p:spTree>
    <p:extLst>
      <p:ext uri="{BB962C8B-B14F-4D97-AF65-F5344CB8AC3E}">
        <p14:creationId xmlns:p14="http://schemas.microsoft.com/office/powerpoint/2010/main" val="851892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695325"/>
            <a:ext cx="5630863" cy="3168650"/>
          </a:xfrm>
        </p:spPr>
      </p:sp>
      <p:sp>
        <p:nvSpPr>
          <p:cNvPr id="3" name="Notes Placeholder 2"/>
          <p:cNvSpPr>
            <a:spLocks noGrp="1"/>
          </p:cNvSpPr>
          <p:nvPr>
            <p:ph type="body" idx="1"/>
          </p:nvPr>
        </p:nvSpPr>
        <p:spPr>
          <a:xfrm>
            <a:off x="694944" y="4050793"/>
            <a:ext cx="5630862" cy="4718558"/>
          </a:xfrm>
        </p:spPr>
        <p:txBody>
          <a:bodyPr/>
          <a:lstStyle/>
          <a:p>
            <a:pPr>
              <a:defRPr/>
            </a:pPr>
            <a:r>
              <a:rPr lang="en-US" b="1" dirty="0">
                <a:latin typeface="Arial"/>
                <a:cs typeface="Arial"/>
              </a:rPr>
              <a:t>[Optional]</a:t>
            </a:r>
            <a:endParaRPr lang="en-US" dirty="0"/>
          </a:p>
          <a:p>
            <a:pPr>
              <a:defRPr/>
            </a:pPr>
            <a:endParaRPr lang="en-US" dirty="0">
              <a:latin typeface="Arial"/>
              <a:cs typeface="Arial"/>
            </a:endParaRPr>
          </a:p>
          <a:p>
            <a:pPr>
              <a:defRPr/>
            </a:pPr>
            <a:r>
              <a:rPr lang="en-US" dirty="0">
                <a:latin typeface="Arial"/>
                <a:cs typeface="Arial"/>
              </a:rPr>
              <a:t>We also prompt people to explore what they need to do in order to have a vibrant retirement.</a:t>
            </a:r>
          </a:p>
          <a:p>
            <a:pPr>
              <a:defRPr/>
            </a:pPr>
            <a:endParaRPr lang="en-US" dirty="0">
              <a:latin typeface="Arial"/>
              <a:cs typeface="Arial"/>
            </a:endParaRPr>
          </a:p>
          <a:p>
            <a:pPr>
              <a:defRPr/>
            </a:pPr>
            <a:r>
              <a:rPr lang="en-US" dirty="0">
                <a:latin typeface="Arial"/>
                <a:cs typeface="Arial"/>
              </a:rPr>
              <a:t>[Read through question/answers.]</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31</a:t>
            </a:fld>
            <a:endParaRPr lang="en-US"/>
          </a:p>
        </p:txBody>
      </p:sp>
    </p:spTree>
    <p:extLst>
      <p:ext uri="{BB962C8B-B14F-4D97-AF65-F5344CB8AC3E}">
        <p14:creationId xmlns:p14="http://schemas.microsoft.com/office/powerpoint/2010/main" val="203357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5325"/>
            <a:ext cx="5630862" cy="3168650"/>
          </a:xfrm>
        </p:spPr>
      </p:sp>
      <p:sp>
        <p:nvSpPr>
          <p:cNvPr id="3" name="Notes Placeholder 2"/>
          <p:cNvSpPr>
            <a:spLocks noGrp="1"/>
          </p:cNvSpPr>
          <p:nvPr>
            <p:ph type="body" idx="1"/>
          </p:nvPr>
        </p:nvSpPr>
        <p:spPr>
          <a:xfrm>
            <a:off x="694944" y="4050792"/>
            <a:ext cx="5630862" cy="3799985"/>
          </a:xfrm>
        </p:spPr>
        <p:txBody>
          <a:bodyPr/>
          <a:lstStyle/>
          <a:p>
            <a:pPr>
              <a:lnSpc>
                <a:spcPct val="95000"/>
              </a:lnSpc>
              <a:defRPr/>
            </a:pPr>
            <a:r>
              <a:rPr lang="en-US" b="1" dirty="0"/>
              <a:t>[Optional]</a:t>
            </a:r>
          </a:p>
          <a:p>
            <a:pPr>
              <a:lnSpc>
                <a:spcPct val="95000"/>
              </a:lnSpc>
              <a:defRPr/>
            </a:pPr>
            <a:endParaRPr lang="en-US" b="1" dirty="0"/>
          </a:p>
          <a:p>
            <a:pPr>
              <a:lnSpc>
                <a:spcPct val="95000"/>
              </a:lnSpc>
              <a:defRPr/>
            </a:pPr>
            <a:r>
              <a:rPr lang="en-US">
                <a:latin typeface="Arial"/>
                <a:cs typeface="Arial"/>
              </a:rPr>
              <a:t>The next W</a:t>
            </a:r>
            <a:r>
              <a:rPr lang="en-US" dirty="0">
                <a:latin typeface="Arial"/>
                <a:cs typeface="Arial"/>
              </a:rPr>
              <a:t> is Where.</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32</a:t>
            </a:fld>
            <a:endParaRPr lang="en-US"/>
          </a:p>
        </p:txBody>
      </p:sp>
    </p:spTree>
    <p:extLst>
      <p:ext uri="{BB962C8B-B14F-4D97-AF65-F5344CB8AC3E}">
        <p14:creationId xmlns:p14="http://schemas.microsoft.com/office/powerpoint/2010/main" val="261322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695325"/>
            <a:ext cx="5630863" cy="3168650"/>
          </a:xfrm>
        </p:spPr>
      </p:sp>
      <p:sp>
        <p:nvSpPr>
          <p:cNvPr id="3" name="Notes Placeholder 2"/>
          <p:cNvSpPr>
            <a:spLocks noGrp="1"/>
          </p:cNvSpPr>
          <p:nvPr>
            <p:ph type="body" idx="1"/>
          </p:nvPr>
        </p:nvSpPr>
        <p:spPr>
          <a:xfrm>
            <a:off x="694944" y="4050792"/>
            <a:ext cx="5630862" cy="3434225"/>
          </a:xfrm>
        </p:spPr>
        <p:txBody>
          <a:bodyPr/>
          <a:lstStyle/>
          <a:p>
            <a:pPr>
              <a:defRPr/>
            </a:pPr>
            <a:r>
              <a:rPr lang="en-US" b="1" dirty="0">
                <a:latin typeface="Arial"/>
                <a:cs typeface="Arial"/>
              </a:rPr>
              <a:t>[Optional]</a:t>
            </a:r>
            <a:endParaRPr lang="en-US" dirty="0"/>
          </a:p>
          <a:p>
            <a:pPr>
              <a:defRPr/>
            </a:pPr>
            <a:endParaRPr lang="en-US" dirty="0">
              <a:latin typeface="Arial"/>
              <a:cs typeface="Arial"/>
            </a:endParaRPr>
          </a:p>
          <a:p>
            <a:pPr>
              <a:defRPr/>
            </a:pPr>
            <a:r>
              <a:rPr lang="en-US" dirty="0">
                <a:latin typeface="Arial"/>
                <a:cs typeface="Arial"/>
              </a:rPr>
              <a:t>When you made the decision about where you live today, there were likely a number of factors that you took into consideration. Proximity to the office, clients, transportation if you have to travel….and then things like school district, and family and friends probably come into the picture. When you take “proximity to work” out of the consideration set, (and by that time in your life, "school district” may not be a consideration either) all of a sudden the world becomes your oyster. You can reprioritize your criteria—climate, cost of living, crime, family, etc. </a:t>
            </a:r>
          </a:p>
          <a:p>
            <a:pPr>
              <a:defRPr/>
            </a:pPr>
            <a:endParaRPr lang="en-US" dirty="0">
              <a:latin typeface="Arial"/>
              <a:cs typeface="Arial"/>
            </a:endParaRPr>
          </a:p>
          <a:p>
            <a:pPr>
              <a:defRPr/>
            </a:pPr>
            <a:r>
              <a:rPr lang="en-US" dirty="0">
                <a:latin typeface="Arial"/>
                <a:cs typeface="Arial"/>
              </a:rPr>
              <a:t>[Read through question/answers.]</a:t>
            </a:r>
          </a:p>
          <a:p>
            <a:pPr>
              <a:defRPr/>
            </a:pPr>
            <a:endParaRPr lang="en-US" dirty="0"/>
          </a:p>
          <a:p>
            <a:pPr>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33</a:t>
            </a:fld>
            <a:endParaRPr lang="en-US"/>
          </a:p>
        </p:txBody>
      </p:sp>
    </p:spTree>
    <p:extLst>
      <p:ext uri="{BB962C8B-B14F-4D97-AF65-F5344CB8AC3E}">
        <p14:creationId xmlns:p14="http://schemas.microsoft.com/office/powerpoint/2010/main" val="426815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695325"/>
            <a:ext cx="5630863" cy="3168650"/>
          </a:xfrm>
        </p:spPr>
      </p:sp>
      <p:sp>
        <p:nvSpPr>
          <p:cNvPr id="3" name="Notes Placeholder 2"/>
          <p:cNvSpPr>
            <a:spLocks noGrp="1"/>
          </p:cNvSpPr>
          <p:nvPr>
            <p:ph type="body" idx="1"/>
          </p:nvPr>
        </p:nvSpPr>
        <p:spPr>
          <a:xfrm>
            <a:off x="694944" y="4050792"/>
            <a:ext cx="5630862" cy="4497895"/>
          </a:xfrm>
        </p:spPr>
        <p:txBody>
          <a:bodyPr/>
          <a:lstStyle/>
          <a:p>
            <a:pPr>
              <a:lnSpc>
                <a:spcPct val="95000"/>
              </a:lnSpc>
              <a:defRPr/>
            </a:pPr>
            <a:r>
              <a:rPr lang="en-US" b="1" dirty="0"/>
              <a:t>[Optional]</a:t>
            </a:r>
            <a:endParaRPr lang="en-US" dirty="0"/>
          </a:p>
          <a:p>
            <a:pPr>
              <a:lnSpc>
                <a:spcPct val="95000"/>
              </a:lnSpc>
              <a:defRPr/>
            </a:pPr>
            <a:endParaRPr lang="en-US" b="1" dirty="0"/>
          </a:p>
          <a:p>
            <a:pPr>
              <a:lnSpc>
                <a:spcPct val="95000"/>
              </a:lnSpc>
              <a:defRPr/>
            </a:pPr>
            <a:r>
              <a:rPr lang="en-US" dirty="0">
                <a:latin typeface="Arial"/>
                <a:cs typeface="Arial"/>
              </a:rPr>
              <a:t>The fourth W is When.</a:t>
            </a:r>
          </a:p>
          <a:p>
            <a:pPr>
              <a:lnSpc>
                <a:spcPct val="95000"/>
              </a:lnSpc>
              <a:defRPr/>
            </a:pPr>
            <a:endParaRPr lang="en-US" dirty="0"/>
          </a:p>
          <a:p>
            <a:pPr>
              <a:defRPr/>
            </a:pPr>
            <a:r>
              <a:rPr lang="en-US" dirty="0">
                <a:latin typeface="Arial"/>
                <a:cs typeface="Arial"/>
              </a:rPr>
              <a:t>One quick comment about When—it often doesn't get the respect it deserves. If we ask someone when they want to retire, we usually hear one of two numbers in reply—either an age or a dollar amount. Yet this W quickly gets much more complicated than people expect.</a:t>
            </a:r>
          </a:p>
          <a:p>
            <a:pPr>
              <a:defRPr/>
            </a:pPr>
            <a:endParaRPr lang="en-US" dirty="0">
              <a:latin typeface="Arial"/>
              <a:cs typeface="Arial"/>
            </a:endParaRPr>
          </a:p>
          <a:p>
            <a:pPr>
              <a:defRPr/>
            </a:pPr>
            <a:r>
              <a:rPr lang="en-US" dirty="0">
                <a:latin typeface="Arial"/>
                <a:cs typeface="Arial"/>
              </a:rPr>
              <a:t>For example, one out of three people see work as part of their retirement, and still more return to work even if it wasn't initially part of their vision. So if someone leaves their fulltime job for a few months, then goes back to work part-time, then leaves again and works a few hours a week "just for fun." When did they retire? And if there's a spouse or significant other and the two of them are trying to synchronize their When . . . well, as I said, things can get complicated. Thinking about all this ahead of time can bring clarity to this W.</a:t>
            </a:r>
            <a:endParaRPr lang="en-US" dirty="0"/>
          </a:p>
          <a:p>
            <a:pPr>
              <a:lnSpc>
                <a:spcPct val="95000"/>
              </a:lnSpc>
              <a:defRPr/>
            </a:pP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34</a:t>
            </a:fld>
            <a:endParaRPr lang="en-US"/>
          </a:p>
        </p:txBody>
      </p:sp>
    </p:spTree>
    <p:extLst>
      <p:ext uri="{BB962C8B-B14F-4D97-AF65-F5344CB8AC3E}">
        <p14:creationId xmlns:p14="http://schemas.microsoft.com/office/powerpoint/2010/main" val="1290012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5325"/>
            <a:ext cx="5630862" cy="3168650"/>
          </a:xfrm>
        </p:spPr>
      </p:sp>
      <p:sp>
        <p:nvSpPr>
          <p:cNvPr id="3" name="Notes Placeholder 2"/>
          <p:cNvSpPr>
            <a:spLocks noGrp="1"/>
          </p:cNvSpPr>
          <p:nvPr>
            <p:ph type="body" idx="1"/>
          </p:nvPr>
        </p:nvSpPr>
        <p:spPr>
          <a:xfrm>
            <a:off x="694944" y="4050792"/>
            <a:ext cx="5630862" cy="4486783"/>
          </a:xfrm>
        </p:spPr>
        <p:txBody>
          <a:bodyPr/>
          <a:lstStyle/>
          <a:p>
            <a:pPr>
              <a:defRPr/>
            </a:pPr>
            <a:r>
              <a:rPr lang="en-US" b="1" dirty="0">
                <a:latin typeface="Arial"/>
                <a:cs typeface="Arial"/>
              </a:rPr>
              <a:t>[Optional]</a:t>
            </a:r>
            <a:endParaRPr lang="en-US" dirty="0">
              <a:latin typeface="Arial"/>
              <a:cs typeface="Arial"/>
            </a:endParaRPr>
          </a:p>
          <a:p>
            <a:pPr>
              <a:defRPr/>
            </a:pPr>
            <a:endParaRPr lang="en-US" dirty="0">
              <a:latin typeface="Arial"/>
              <a:cs typeface="Arial"/>
            </a:endParaRPr>
          </a:p>
          <a:p>
            <a:pPr>
              <a:defRPr/>
            </a:pPr>
            <a:r>
              <a:rPr lang="en-US" dirty="0">
                <a:latin typeface="Arial"/>
                <a:cs typeface="Arial"/>
              </a:rPr>
              <a:t>[Question 6]</a:t>
            </a:r>
          </a:p>
          <a:p>
            <a:pPr>
              <a:defRPr/>
            </a:pPr>
            <a:r>
              <a:rPr lang="en-US" dirty="0">
                <a:latin typeface="Arial"/>
                <a:cs typeface="Arial"/>
              </a:rPr>
              <a:t>What factors do you think about when considering when you might retire?</a:t>
            </a:r>
          </a:p>
          <a:p>
            <a:pPr>
              <a:defRPr/>
            </a:pPr>
            <a:endParaRPr lang="en-US" dirty="0"/>
          </a:p>
          <a:p>
            <a:pPr>
              <a:defRPr/>
            </a:pPr>
            <a:r>
              <a:rPr lang="en-US" dirty="0">
                <a:latin typeface="Arial"/>
                <a:cs typeface="Arial"/>
              </a:rPr>
              <a:t>[Question 7]</a:t>
            </a:r>
          </a:p>
          <a:p>
            <a:pPr>
              <a:defRPr/>
            </a:pPr>
            <a:r>
              <a:rPr lang="en-US" dirty="0">
                <a:latin typeface="Arial"/>
                <a:cs typeface="Arial"/>
              </a:rPr>
              <a:t>When do you plan to retire? Do you have a specific age or dollar amount in mind?</a:t>
            </a:r>
          </a:p>
          <a:p>
            <a:pPr>
              <a:defRPr/>
            </a:pPr>
            <a:endParaRPr lang="en-US" dirty="0"/>
          </a:p>
          <a:p>
            <a:pPr>
              <a:defRPr/>
            </a:pPr>
            <a:r>
              <a:rPr lang="en-US" dirty="0">
                <a:latin typeface="Arial"/>
                <a:cs typeface="Arial"/>
              </a:rPr>
              <a:t>As I mentioned earlier, the answer to this W can get pretty gray pretty quickly.</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35</a:t>
            </a:fld>
            <a:endParaRPr lang="en-US"/>
          </a:p>
        </p:txBody>
      </p:sp>
    </p:spTree>
    <p:extLst>
      <p:ext uri="{BB962C8B-B14F-4D97-AF65-F5344CB8AC3E}">
        <p14:creationId xmlns:p14="http://schemas.microsoft.com/office/powerpoint/2010/main" val="1633196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695325"/>
            <a:ext cx="5630863" cy="3168650"/>
          </a:xfrm>
        </p:spPr>
      </p:sp>
      <p:sp>
        <p:nvSpPr>
          <p:cNvPr id="3" name="Notes Placeholder 2"/>
          <p:cNvSpPr>
            <a:spLocks noGrp="1"/>
          </p:cNvSpPr>
          <p:nvPr>
            <p:ph type="body" idx="1"/>
          </p:nvPr>
        </p:nvSpPr>
        <p:spPr>
          <a:xfrm>
            <a:off x="694944" y="4050792"/>
            <a:ext cx="5630862" cy="4622945"/>
          </a:xfrm>
        </p:spPr>
        <p:txBody>
          <a:bodyPr/>
          <a:lstStyle/>
          <a:p>
            <a:pPr>
              <a:lnSpc>
                <a:spcPct val="95000"/>
              </a:lnSpc>
              <a:defRPr/>
            </a:pPr>
            <a:r>
              <a:rPr lang="en-US" b="1" dirty="0">
                <a:latin typeface="Arial"/>
                <a:cs typeface="Arial"/>
              </a:rPr>
              <a:t>[Optional]</a:t>
            </a:r>
            <a:endParaRPr lang="en-US" dirty="0">
              <a:latin typeface="Arial"/>
              <a:cs typeface="Arial"/>
            </a:endParaRPr>
          </a:p>
          <a:p>
            <a:pPr>
              <a:lnSpc>
                <a:spcPct val="95000"/>
              </a:lnSpc>
              <a:defRPr/>
            </a:pPr>
            <a:endParaRPr lang="en-US" b="1" dirty="0"/>
          </a:p>
          <a:p>
            <a:pPr>
              <a:lnSpc>
                <a:spcPct val="95000"/>
              </a:lnSpc>
              <a:defRPr/>
            </a:pPr>
            <a:r>
              <a:rPr lang="en-US" dirty="0">
                <a:latin typeface="Arial"/>
                <a:cs typeface="Arial"/>
              </a:rPr>
              <a:t>The final W is Why.</a:t>
            </a:r>
          </a:p>
          <a:p>
            <a:pPr>
              <a:lnSpc>
                <a:spcPct val="95000"/>
              </a:lnSpc>
              <a:defRPr/>
            </a:pPr>
            <a:endParaRPr lang="en-US" dirty="0"/>
          </a:p>
          <a:p>
            <a:pPr>
              <a:lnSpc>
                <a:spcPct val="95000"/>
              </a:lnSpc>
              <a:defRPr/>
            </a:pPr>
            <a:r>
              <a:rPr lang="en-US" dirty="0">
                <a:latin typeface="Arial"/>
                <a:cs typeface="Arial"/>
              </a:rPr>
              <a:t>Before retirement, someone's Why often stems from work and family. But our relationship with both of those areas will change when we retire. So thinking through, ahead of time, the new Why someone will have helps the transition go much more smoothly.</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36</a:t>
            </a:fld>
            <a:endParaRPr lang="en-US"/>
          </a:p>
        </p:txBody>
      </p:sp>
    </p:spTree>
    <p:extLst>
      <p:ext uri="{BB962C8B-B14F-4D97-AF65-F5344CB8AC3E}">
        <p14:creationId xmlns:p14="http://schemas.microsoft.com/office/powerpoint/2010/main" val="2304807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695325"/>
            <a:ext cx="5630863" cy="3168650"/>
          </a:xfrm>
        </p:spPr>
      </p:sp>
      <p:sp>
        <p:nvSpPr>
          <p:cNvPr id="3" name="Notes Placeholder 2"/>
          <p:cNvSpPr>
            <a:spLocks noGrp="1"/>
          </p:cNvSpPr>
          <p:nvPr>
            <p:ph type="body" idx="1"/>
          </p:nvPr>
        </p:nvSpPr>
        <p:spPr>
          <a:xfrm>
            <a:off x="694944" y="4050792"/>
            <a:ext cx="5630862" cy="4348625"/>
          </a:xfrm>
        </p:spPr>
        <p:txBody>
          <a:bodyPr/>
          <a:lstStyle/>
          <a:p>
            <a:pPr>
              <a:defRPr/>
            </a:pPr>
            <a:r>
              <a:rPr lang="en-US" b="1" dirty="0">
                <a:latin typeface="Arial"/>
                <a:cs typeface="Arial"/>
              </a:rPr>
              <a:t>[Optional]</a:t>
            </a:r>
            <a:endParaRPr lang="en-US" dirty="0"/>
          </a:p>
          <a:p>
            <a:pPr>
              <a:defRPr/>
            </a:pPr>
            <a:endParaRPr lang="en-US" dirty="0">
              <a:latin typeface="Arial"/>
              <a:cs typeface="Arial"/>
            </a:endParaRPr>
          </a:p>
          <a:p>
            <a:pPr>
              <a:defRPr/>
            </a:pPr>
            <a:r>
              <a:rPr lang="en-US" dirty="0">
                <a:latin typeface="Arial"/>
                <a:cs typeface="Arial"/>
              </a:rPr>
              <a:t>The “Why” is your sense of purpose in retirement—what is going to get you out of bed every morning? According to the Center for Advanced Hindsight, people with a purposeful life tend to have lower risks for strokes, Alzheimer’s, and cardiovascular diseases, and also tend to live longer. And, as our friend who 'failed' retirement demonstrated, making the transition without a clear sense of Why can lead to, well, a sense of failure.</a:t>
            </a:r>
          </a:p>
          <a:p>
            <a:pPr>
              <a:defRPr/>
            </a:pPr>
            <a:endParaRPr lang="en-US" dirty="0">
              <a:latin typeface="Arial"/>
              <a:cs typeface="Arial"/>
            </a:endParaRPr>
          </a:p>
          <a:p>
            <a:pPr>
              <a:defRPr/>
            </a:pPr>
            <a:r>
              <a:rPr lang="en-US" dirty="0">
                <a:latin typeface="Arial"/>
                <a:cs typeface="Arial"/>
              </a:rPr>
              <a:t>[Read through question/answers.]</a:t>
            </a:r>
            <a:endParaRPr lang="en-US" dirty="0"/>
          </a:p>
          <a:p>
            <a:endParaRPr lang="en-US" dirty="0"/>
          </a:p>
          <a:p>
            <a:r>
              <a:rPr lang="en-US" dirty="0">
                <a:latin typeface="Arial"/>
                <a:cs typeface="Arial"/>
              </a:rPr>
              <a:t>Lastly, before I move on, let me bring up one additional, critically important idea. If there is someone else involved in your retirement—say, a spouse or significant other—like any other major decision, they might have a different vision of </a:t>
            </a:r>
            <a:r>
              <a:rPr lang="en-US" b="1" dirty="0">
                <a:latin typeface="Arial"/>
                <a:cs typeface="Arial"/>
              </a:rPr>
              <a:t>Who</a:t>
            </a:r>
            <a:r>
              <a:rPr lang="en-US" dirty="0">
                <a:latin typeface="Arial"/>
                <a:cs typeface="Arial"/>
              </a:rPr>
              <a:t> they want to spend time with (“I married you for better or worse, but not for lunch.”), </a:t>
            </a:r>
            <a:r>
              <a:rPr lang="en-US" b="1" dirty="0">
                <a:latin typeface="Arial"/>
                <a:cs typeface="Arial"/>
              </a:rPr>
              <a:t>What</a:t>
            </a:r>
            <a:r>
              <a:rPr lang="en-US" dirty="0">
                <a:latin typeface="Arial"/>
                <a:cs typeface="Arial"/>
              </a:rPr>
              <a:t> they want to do with their time, </a:t>
            </a:r>
            <a:r>
              <a:rPr lang="en-US" b="1" dirty="0">
                <a:latin typeface="Arial"/>
                <a:cs typeface="Arial"/>
              </a:rPr>
              <a:t>Where</a:t>
            </a:r>
            <a:r>
              <a:rPr lang="en-US" dirty="0">
                <a:latin typeface="Arial"/>
                <a:cs typeface="Arial"/>
              </a:rPr>
              <a:t> they want to live, </a:t>
            </a:r>
            <a:r>
              <a:rPr lang="en-US" b="1" dirty="0">
                <a:latin typeface="Arial"/>
                <a:cs typeface="Arial"/>
              </a:rPr>
              <a:t>When</a:t>
            </a:r>
            <a:r>
              <a:rPr lang="en-US" dirty="0">
                <a:latin typeface="Arial"/>
                <a:cs typeface="Arial"/>
              </a:rPr>
              <a:t> they want to retire, and </a:t>
            </a:r>
            <a:r>
              <a:rPr lang="en-US" b="1" dirty="0">
                <a:latin typeface="Arial"/>
                <a:cs typeface="Arial"/>
              </a:rPr>
              <a:t>Why</a:t>
            </a:r>
            <a:r>
              <a:rPr lang="en-US" dirty="0">
                <a:latin typeface="Arial"/>
                <a:cs typeface="Arial"/>
              </a:rPr>
              <a:t> they will be getting up in the morning. Obviously, their vision and yours need to be reconciled—and that starts with each of you using this exercise to gain a better understanding of what those visions actually are.</a:t>
            </a:r>
          </a:p>
          <a:p>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37</a:t>
            </a:fld>
            <a:endParaRPr lang="en-US"/>
          </a:p>
        </p:txBody>
      </p:sp>
    </p:spTree>
    <p:extLst>
      <p:ext uri="{BB962C8B-B14F-4D97-AF65-F5344CB8AC3E}">
        <p14:creationId xmlns:p14="http://schemas.microsoft.com/office/powerpoint/2010/main" val="2945423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a:latin typeface="Arial"/>
                <a:cs typeface="Arial"/>
              </a:rPr>
              <a:t>Going through this exercise puts Retirement Vision </a:t>
            </a:r>
            <a:r>
              <a:rPr lang="en-US" dirty="0">
                <a:latin typeface="Arial"/>
                <a:cs typeface="Arial"/>
              </a:rPr>
              <a:t>on </a:t>
            </a:r>
            <a:r>
              <a:rPr lang="en-US">
                <a:latin typeface="Arial"/>
                <a:cs typeface="Arial"/>
              </a:rPr>
              <a:t>as the first input </a:t>
            </a:r>
            <a:r>
              <a:rPr lang="en-US" dirty="0">
                <a:latin typeface="Arial"/>
                <a:cs typeface="Arial"/>
              </a:rPr>
              <a:t>of</a:t>
            </a:r>
            <a:r>
              <a:rPr lang="en-US">
                <a:latin typeface="Arial"/>
                <a:cs typeface="Arial"/>
              </a:rPr>
              <a:t> the program framework.</a:t>
            </a:r>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t>38</a:t>
            </a:fld>
            <a:endParaRPr lang="en-US" dirty="0"/>
          </a:p>
        </p:txBody>
      </p:sp>
    </p:spTree>
    <p:extLst>
      <p:ext uri="{BB962C8B-B14F-4D97-AF65-F5344CB8AC3E}">
        <p14:creationId xmlns:p14="http://schemas.microsoft.com/office/powerpoint/2010/main" val="2260865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Once we have a better sense of the Who, What, Where, When, and Why of someone's retirement vision, it's also helpful to better understand their preferences when it comes to the spending they'll need to do to make that vision a reality—what features of retirement income are important to them and what tradeoffs they're willing to make.</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39</a:t>
            </a:fld>
            <a:endParaRPr lang="en-US" dirty="0"/>
          </a:p>
        </p:txBody>
      </p:sp>
    </p:spTree>
    <p:extLst>
      <p:ext uri="{BB962C8B-B14F-4D97-AF65-F5344CB8AC3E}">
        <p14:creationId xmlns:p14="http://schemas.microsoft.com/office/powerpoint/2010/main" val="259039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0000"/>
              </a:lnSpc>
            </a:pPr>
            <a:r>
              <a:rPr lang="en-US" b="1" dirty="0">
                <a:latin typeface="Arial"/>
                <a:cs typeface="Arial"/>
              </a:rPr>
              <a:t>[Optional]</a:t>
            </a:r>
          </a:p>
          <a:p>
            <a:pPr>
              <a:lnSpc>
                <a:spcPct val="90000"/>
              </a:lnSpc>
            </a:pPr>
            <a:endParaRPr lang="en-US" dirty="0">
              <a:latin typeface="Arial"/>
              <a:cs typeface="Arial"/>
            </a:endParaRPr>
          </a:p>
          <a:p>
            <a:pPr>
              <a:lnSpc>
                <a:spcPct val="90000"/>
              </a:lnSpc>
            </a:pPr>
            <a:r>
              <a:rPr lang="en-US" dirty="0">
                <a:latin typeface="Arial"/>
                <a:cs typeface="Arial"/>
              </a:rPr>
              <a:t>Unfortunately, we don't have the opportunity to hear what people in this presentation thought of, but I can share what I usually hear when I do have the opportunity to get responses. I hear Travel.</a:t>
            </a:r>
          </a:p>
          <a:p>
            <a:pPr>
              <a:lnSpc>
                <a:spcPct val="90000"/>
              </a:lnSpc>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4</a:t>
            </a:fld>
            <a:endParaRPr lang="en-US" dirty="0"/>
          </a:p>
        </p:txBody>
      </p:sp>
    </p:spTree>
    <p:extLst>
      <p:ext uri="{BB962C8B-B14F-4D97-AF65-F5344CB8AC3E}">
        <p14:creationId xmlns:p14="http://schemas.microsoft.com/office/powerpoint/2010/main" val="45869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sz="1050" dirty="0">
                <a:latin typeface="Arial"/>
                <a:cs typeface="Arial"/>
              </a:rPr>
              <a:t>Here are some characteristics of retirement income people need to be aware of [read slide].</a:t>
            </a:r>
          </a:p>
          <a:p>
            <a:endParaRPr lang="en-US" sz="1050" dirty="0"/>
          </a:p>
          <a:p>
            <a:r>
              <a:rPr lang="en-US" sz="1050" dirty="0">
                <a:latin typeface="Arial"/>
                <a:cs typeface="Arial"/>
              </a:rPr>
              <a:t>What amount of income will they need? Do they plan to maintain a similar quality of life or will there be a substantial change? Tying back to their retirement vision, the "what" and the "where" could provide some insight into the income needed to support their vision. The "when" may also help, since their income needs may change over time. </a:t>
            </a:r>
            <a:r>
              <a:rPr lang="en-US" dirty="0">
                <a:latin typeface="Arial"/>
                <a:cs typeface="Arial"/>
              </a:rPr>
              <a:t>We'll look at how to get more insights about this question in our next section. </a:t>
            </a:r>
            <a:endParaRPr lang="en-US" sz="1050" dirty="0">
              <a:latin typeface="Arial"/>
              <a:cs typeface="Arial"/>
            </a:endParaRPr>
          </a:p>
          <a:p>
            <a:endParaRPr lang="en-US" sz="1050" dirty="0"/>
          </a:p>
          <a:p>
            <a:r>
              <a:rPr lang="en-US" sz="1050" dirty="0">
                <a:latin typeface="Arial"/>
                <a:cs typeface="Arial"/>
              </a:rPr>
              <a:t>How long does the income need to last? Does the </a:t>
            </a:r>
            <a:r>
              <a:rPr lang="en-US" sz="1050" dirty="0" err="1">
                <a:latin typeface="Arial"/>
                <a:cs typeface="Arial"/>
              </a:rPr>
              <a:t>preretiree</a:t>
            </a:r>
            <a:r>
              <a:rPr lang="en-US" sz="1050" dirty="0">
                <a:latin typeface="Arial"/>
                <a:cs typeface="Arial"/>
              </a:rPr>
              <a:t> plan to retire before age 65, or after? The "when" of their retirement vision will provide some insight here, as will the "when" of their spouse/partner. Other things to consider here are the role they want work to play in their retirement and their family health history.</a:t>
            </a:r>
            <a:endParaRPr lang="en-US" sz="1050" dirty="0"/>
          </a:p>
          <a:p>
            <a:endParaRPr lang="en-US" sz="1050" dirty="0">
              <a:latin typeface="Arial"/>
              <a:cs typeface="Arial"/>
            </a:endParaRPr>
          </a:p>
          <a:p>
            <a:r>
              <a:rPr lang="en-US" sz="1050" dirty="0">
                <a:latin typeface="Arial"/>
                <a:cs typeface="Arial"/>
              </a:rPr>
              <a:t>What are their feelings about their income varying month to month and year to year? Does their retirement vision include a large amount of fixed costs, like a mortgage payment or other financial commitments? Or will they have family members depending on them financially? The "who" and the "what" of their vision will help here.</a:t>
            </a:r>
            <a:endParaRPr lang="en-US" sz="1050" dirty="0"/>
          </a:p>
          <a:p>
            <a:endParaRPr lang="en-US" sz="1050" dirty="0">
              <a:latin typeface="Arial"/>
              <a:cs typeface="Arial"/>
            </a:endParaRPr>
          </a:p>
          <a:p>
            <a:r>
              <a:rPr lang="en-US" sz="1050" dirty="0">
                <a:latin typeface="Arial"/>
                <a:cs typeface="Arial"/>
              </a:rPr>
              <a:t>What level of access to their money do they want? Does their vision require liquidity to adapt as they move through retirement?</a:t>
            </a:r>
            <a:endParaRPr lang="en-US" sz="1050" dirty="0"/>
          </a:p>
          <a:p>
            <a:endParaRPr lang="en-US" sz="1050" dirty="0"/>
          </a:p>
          <a:p>
            <a:r>
              <a:rPr lang="en-US" sz="1050" dirty="0">
                <a:latin typeface="Arial"/>
                <a:cs typeface="Arial"/>
              </a:rPr>
              <a:t>How important to them is it to leave money behind? Do they want to leave a financial legacy to their children/family or a charitable organization? While connected to the "who" of their vision, it also largely links to the "why".</a:t>
            </a:r>
            <a:endParaRPr lang="en-US" sz="1050" dirty="0"/>
          </a:p>
          <a:p>
            <a:endParaRPr lang="en-US" sz="1050" dirty="0"/>
          </a:p>
          <a:p>
            <a:r>
              <a:rPr lang="en-US" sz="1050" dirty="0">
                <a:latin typeface="Arial"/>
                <a:cs typeface="Arial"/>
              </a:rPr>
              <a:t>The retirement income discussion is driven by these items individually . . .</a:t>
            </a:r>
            <a:endParaRPr lang="en-US" sz="1050" dirty="0"/>
          </a:p>
        </p:txBody>
      </p:sp>
      <p:sp>
        <p:nvSpPr>
          <p:cNvPr id="4" name="Slide Number Placeholder 3"/>
          <p:cNvSpPr>
            <a:spLocks noGrp="1"/>
          </p:cNvSpPr>
          <p:nvPr>
            <p:ph type="sldNum" sz="quarter" idx="5"/>
          </p:nvPr>
        </p:nvSpPr>
        <p:spPr/>
        <p:txBody>
          <a:bodyPr/>
          <a:lstStyle/>
          <a:p>
            <a:fld id="{CFA5BF29-3A85-45E8-9EC2-6FCFBE5E0498}" type="slidenum">
              <a:rPr lang="en-US" smtClean="0"/>
              <a:t>40</a:t>
            </a:fld>
            <a:endParaRPr lang="en-US" dirty="0"/>
          </a:p>
        </p:txBody>
      </p:sp>
    </p:spTree>
    <p:extLst>
      <p:ext uri="{BB962C8B-B14F-4D97-AF65-F5344CB8AC3E}">
        <p14:creationId xmlns:p14="http://schemas.microsoft.com/office/powerpoint/2010/main" val="3806300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 . . as well as by </a:t>
            </a:r>
            <a:r>
              <a:rPr lang="en-US" u="sng" dirty="0">
                <a:latin typeface="Arial"/>
                <a:cs typeface="Arial"/>
              </a:rPr>
              <a:t>tradeoffs</a:t>
            </a:r>
            <a:r>
              <a:rPr lang="en-US" dirty="0">
                <a:latin typeface="Arial"/>
                <a:cs typeface="Arial"/>
              </a:rPr>
              <a:t> between these preferences, all within the broader context of an individual's goals and preferences.</a:t>
            </a:r>
            <a:endParaRPr lang="en-US" dirty="0"/>
          </a:p>
          <a:p>
            <a:endParaRPr lang="en-US" dirty="0">
              <a:latin typeface="Arial"/>
              <a:cs typeface="Arial"/>
            </a:endParaRPr>
          </a:p>
          <a:p>
            <a:r>
              <a:rPr lang="en-US" dirty="0">
                <a:latin typeface="Arial"/>
                <a:cs typeface="Arial"/>
              </a:rPr>
              <a:t>As an obvious example, generally, the more fixed and stable an income source is, the less likely it will have potential growth to keep up with inflation.</a:t>
            </a:r>
          </a:p>
          <a:p>
            <a:endParaRPr lang="en-US" dirty="0">
              <a:latin typeface="Arial"/>
              <a:cs typeface="Arial"/>
            </a:endParaRPr>
          </a:p>
          <a:p>
            <a:r>
              <a:rPr lang="en-US" dirty="0">
                <a:latin typeface="Arial"/>
                <a:cs typeface="Arial"/>
              </a:rPr>
              <a:t>And a </a:t>
            </a:r>
            <a:r>
              <a:rPr lang="en-US" dirty="0" err="1">
                <a:latin typeface="Arial"/>
                <a:cs typeface="Arial"/>
              </a:rPr>
              <a:t>preretiree's</a:t>
            </a:r>
            <a:r>
              <a:rPr lang="en-US" dirty="0">
                <a:latin typeface="Arial"/>
                <a:cs typeface="Arial"/>
              </a:rPr>
              <a:t> vision can affect their preferences. If part of their vision is to work and earn wages—as about 1/3 of </a:t>
            </a:r>
            <a:r>
              <a:rPr lang="en-US" dirty="0" err="1">
                <a:latin typeface="Arial"/>
                <a:cs typeface="Arial"/>
              </a:rPr>
              <a:t>preretirees</a:t>
            </a:r>
            <a:r>
              <a:rPr lang="en-US" dirty="0">
                <a:latin typeface="Arial"/>
                <a:cs typeface="Arial"/>
              </a:rPr>
              <a:t> want to do—that can greatly impact how they'd draw down savings and what vehicles they might want.</a:t>
            </a:r>
          </a:p>
          <a:p>
            <a:endParaRPr lang="en-US" dirty="0">
              <a:latin typeface="Arial"/>
              <a:cs typeface="Arial"/>
            </a:endParaRPr>
          </a:p>
          <a:p>
            <a:r>
              <a:rPr lang="en-US" dirty="0">
                <a:latin typeface="Arial"/>
                <a:cs typeface="Arial"/>
              </a:rPr>
              <a:t>This information is an important input into defining the retirement saving and spending plan needed to meet someone's goals—and the best way to communicate that strategy to them in the context of their preferences.</a:t>
            </a:r>
          </a:p>
          <a:p>
            <a:endParaRPr lang="en-US" dirty="0">
              <a:latin typeface="Arial"/>
              <a:cs typeface="Arial"/>
            </a:endParaRPr>
          </a:p>
          <a:p>
            <a:r>
              <a:rPr lang="en-US" dirty="0">
                <a:latin typeface="Arial"/>
                <a:cs typeface="Arial"/>
              </a:rPr>
              <a:t>[Other tradeoff examples:</a:t>
            </a:r>
          </a:p>
          <a:p>
            <a:r>
              <a:rPr lang="en-US" dirty="0">
                <a:latin typeface="Arial"/>
                <a:cs typeface="Arial"/>
              </a:rPr>
              <a:t>Assets saved for retirement—is it more important that you maximize your retirement income or have money left when you die, or that you can access assets at any time or that they generate a lifetime income.</a:t>
            </a:r>
          </a:p>
          <a:p>
            <a:r>
              <a:rPr lang="en-US" dirty="0">
                <a:latin typeface="Arial"/>
                <a:cs typeface="Arial"/>
              </a:rPr>
              <a:t>How assets are invested—is it more important that your assets generate higher growth potential over the long-term or that they are less volatile in the short-term.]</a:t>
            </a:r>
          </a:p>
        </p:txBody>
      </p:sp>
      <p:sp>
        <p:nvSpPr>
          <p:cNvPr id="4" name="Slide Number Placeholder 3"/>
          <p:cNvSpPr>
            <a:spLocks noGrp="1"/>
          </p:cNvSpPr>
          <p:nvPr>
            <p:ph type="sldNum" sz="quarter" idx="5"/>
          </p:nvPr>
        </p:nvSpPr>
        <p:spPr/>
        <p:txBody>
          <a:bodyPr/>
          <a:lstStyle/>
          <a:p>
            <a:fld id="{CFA5BF29-3A85-45E8-9EC2-6FCFBE5E0498}" type="slidenum">
              <a:rPr lang="en-US" smtClean="0"/>
              <a:t>41</a:t>
            </a:fld>
            <a:endParaRPr lang="en-US" dirty="0"/>
          </a:p>
        </p:txBody>
      </p:sp>
    </p:spTree>
    <p:extLst>
      <p:ext uri="{BB962C8B-B14F-4D97-AF65-F5344CB8AC3E}">
        <p14:creationId xmlns:p14="http://schemas.microsoft.com/office/powerpoint/2010/main" val="1994078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This brings us to the point where we can add Retirement Income </a:t>
            </a:r>
            <a:r>
              <a:rPr lang="en-US">
                <a:latin typeface="Arial"/>
                <a:cs typeface="Arial"/>
              </a:rPr>
              <a:t>Preferences as the second input </a:t>
            </a:r>
            <a:r>
              <a:rPr lang="en-US" dirty="0">
                <a:latin typeface="Arial"/>
                <a:cs typeface="Arial"/>
              </a:rPr>
              <a:t>of</a:t>
            </a:r>
            <a:r>
              <a:rPr lang="en-US">
                <a:latin typeface="Arial"/>
                <a:cs typeface="Arial"/>
              </a:rPr>
              <a:t> the framework.</a:t>
            </a:r>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t>42</a:t>
            </a:fld>
            <a:endParaRPr lang="en-US" dirty="0"/>
          </a:p>
        </p:txBody>
      </p:sp>
    </p:spTree>
    <p:extLst>
      <p:ext uri="{BB962C8B-B14F-4D97-AF65-F5344CB8AC3E}">
        <p14:creationId xmlns:p14="http://schemas.microsoft.com/office/powerpoint/2010/main" val="1936420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sz="1000" dirty="0">
                <a:latin typeface="Arial"/>
                <a:cs typeface="Arial"/>
              </a:rPr>
              <a:t>The third nonfinancial input is the Planning Preferences an individual has.</a:t>
            </a:r>
          </a:p>
          <a:p>
            <a:endParaRPr lang="en-US" sz="1000" dirty="0"/>
          </a:p>
          <a:p>
            <a:r>
              <a:rPr lang="en-US" sz="1000" dirty="0">
                <a:latin typeface="Arial"/>
                <a:cs typeface="Arial"/>
              </a:rPr>
              <a:t>This is how they feel—there's an emotional word again—about the planning process itself.</a:t>
            </a:r>
          </a:p>
          <a:p>
            <a:endParaRPr lang="en-US" sz="1000" dirty="0"/>
          </a:p>
          <a:p>
            <a:r>
              <a:rPr lang="en-US" sz="1000" dirty="0">
                <a:latin typeface="Arial"/>
                <a:cs typeface="Arial"/>
              </a:rPr>
              <a:t>This is an opportunity for us to adjust our planning process to someone's preferences—instead of trying to force it the other way around. And we all know the glaring example of how, as an industry, we did this wrong.</a:t>
            </a:r>
          </a:p>
          <a:p>
            <a:endParaRPr lang="en-US" sz="1000" dirty="0">
              <a:latin typeface="Arial"/>
              <a:cs typeface="Arial"/>
            </a:endParaRPr>
          </a:p>
          <a:p>
            <a:r>
              <a:rPr lang="en-US" sz="1000" dirty="0">
                <a:latin typeface="Arial"/>
                <a:cs typeface="Arial"/>
              </a:rPr>
              <a:t>For decades, we tried to turn every 401(k) participant into a full-blown Chief Investment Officer, whether they wanted to be one or not! We talked Price to Earnings ratios, held up Morningstar style sheet, and attempted to woo folks with discussions of dividend yields. And while that worked for some people—the folks as interested in the topic as we are!—it was not a successful strategy for most people. At some point, the industry realized we needed to understand what preferences people already had and work with that instead of trying to change them. The result, as we know, was automatic enrollment and default investment options. This created a better match between someone's preferences and the solution they received. Those who weren't interested in the topic received a simplified solution that still provided many of the benefits they needed while those at the other end of the spectrum and wanted to get into the details to create a more custom solution could meet their preference as well.</a:t>
            </a:r>
            <a:endParaRPr lang="en-US" dirty="0"/>
          </a:p>
          <a:p>
            <a:endParaRPr lang="en-US" sz="1000" dirty="0"/>
          </a:p>
          <a:p>
            <a:r>
              <a:rPr lang="en-US" sz="1000" dirty="0">
                <a:latin typeface="Arial"/>
                <a:cs typeface="Arial"/>
              </a:rPr>
              <a:t>It turns out that a similar spectrum of interest applies to the planning process as well.</a:t>
            </a:r>
          </a:p>
          <a:p>
            <a:endParaRPr lang="en-US" sz="1000" dirty="0"/>
          </a:p>
          <a:p>
            <a:r>
              <a:rPr lang="en-US" sz="1000" dirty="0">
                <a:latin typeface="Arial"/>
                <a:cs typeface="Arial"/>
              </a:rPr>
              <a:t>We did some research about how </a:t>
            </a:r>
            <a:r>
              <a:rPr lang="en-US" sz="1000" dirty="0" err="1">
                <a:latin typeface="Arial"/>
                <a:cs typeface="Arial"/>
              </a:rPr>
              <a:t>preretirees</a:t>
            </a:r>
            <a:r>
              <a:rPr lang="en-US" sz="1000" dirty="0">
                <a:latin typeface="Arial"/>
                <a:cs typeface="Arial"/>
              </a:rPr>
              <a:t> view the financial planning process. People generally fall into three categories. And while you may be familiar conceptually with these categories—and can probably think of people who fall into each one—it can be helpful to know how big each group is. In addition, it can help us know what kind of process we should take someone through based on the preferences they have.</a:t>
            </a:r>
          </a:p>
          <a:p>
            <a:endParaRPr lang="en-US" sz="1000" dirty="0"/>
          </a:p>
          <a:p>
            <a:r>
              <a:rPr lang="en-US" sz="1000" dirty="0">
                <a:latin typeface="Arial"/>
                <a:cs typeface="Arial"/>
              </a:rPr>
              <a:t>We asked people, "Which one description best characterizes your sentiments and approaches to planning?"</a:t>
            </a:r>
          </a:p>
          <a:p>
            <a:endParaRPr lang="en-US" sz="1000" dirty="0"/>
          </a:p>
        </p:txBody>
      </p:sp>
      <p:sp>
        <p:nvSpPr>
          <p:cNvPr id="4" name="Slide Number Placeholder 3"/>
          <p:cNvSpPr>
            <a:spLocks noGrp="1"/>
          </p:cNvSpPr>
          <p:nvPr>
            <p:ph type="sldNum" sz="quarter" idx="5"/>
          </p:nvPr>
        </p:nvSpPr>
        <p:spPr/>
        <p:txBody>
          <a:bodyPr/>
          <a:lstStyle/>
          <a:p>
            <a:fld id="{CFA5BF29-3A85-45E8-9EC2-6FCFBE5E0498}" type="slidenum">
              <a:rPr lang="en-US" smtClean="0"/>
              <a:t>43</a:t>
            </a:fld>
            <a:endParaRPr lang="en-US" dirty="0"/>
          </a:p>
        </p:txBody>
      </p:sp>
    </p:spTree>
    <p:extLst>
      <p:ext uri="{BB962C8B-B14F-4D97-AF65-F5344CB8AC3E}">
        <p14:creationId xmlns:p14="http://schemas.microsoft.com/office/powerpoint/2010/main" val="4062442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The first group consists of people who responded that they truly enjoy the planning process. These are the people who selected the answer reading, "I enjoy it. More details the better. Planning improves the outcome, makes me feel better prepared along the way, and allows me to research and prepare, reducing surprises along the way."</a:t>
            </a:r>
            <a:endParaRPr lang="en-US" dirty="0"/>
          </a:p>
          <a:p>
            <a:endParaRPr lang="en-US" dirty="0">
              <a:latin typeface="Arial"/>
              <a:cs typeface="Arial"/>
            </a:endParaRPr>
          </a:p>
          <a:p>
            <a:r>
              <a:rPr lang="en-US" dirty="0">
                <a:latin typeface="Arial"/>
                <a:cs typeface="Arial"/>
              </a:rPr>
              <a:t>About one-third of </a:t>
            </a:r>
            <a:r>
              <a:rPr lang="en-US" dirty="0" err="1">
                <a:latin typeface="Arial"/>
                <a:cs typeface="Arial"/>
              </a:rPr>
              <a:t>preretirees</a:t>
            </a:r>
            <a:r>
              <a:rPr lang="en-US" dirty="0">
                <a:latin typeface="Arial"/>
                <a:cs typeface="Arial"/>
              </a:rPr>
              <a:t> are here.</a:t>
            </a:r>
          </a:p>
          <a:p>
            <a:endParaRPr lang="en-US" dirty="0">
              <a:latin typeface="Arial"/>
              <a:cs typeface="Arial"/>
            </a:endParaRPr>
          </a:p>
          <a:p>
            <a:r>
              <a:rPr lang="en-US" dirty="0">
                <a:latin typeface="Arial"/>
                <a:cs typeface="Arial"/>
              </a:rPr>
              <a:t>Most people, however, fall into the second category—they Value the planning process.</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44</a:t>
            </a:fld>
            <a:endParaRPr lang="en-US" dirty="0"/>
          </a:p>
        </p:txBody>
      </p:sp>
    </p:spTree>
    <p:extLst>
      <p:ext uri="{BB962C8B-B14F-4D97-AF65-F5344CB8AC3E}">
        <p14:creationId xmlns:p14="http://schemas.microsoft.com/office/powerpoint/2010/main" val="1253778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In our definition of Value it, we explicitly included the phrase "but I don't overly enjoy it"! The full definition read, "I see value in it and it brings me a level of clarity, but I don't overly enjoy it. I prefer to plan the biggest items, let the smaller things land where they will, and make adjustments along the way."</a:t>
            </a:r>
          </a:p>
          <a:p>
            <a:endParaRPr lang="en-US" dirty="0"/>
          </a:p>
          <a:p>
            <a:r>
              <a:rPr lang="en-US" dirty="0">
                <a:latin typeface="Arial"/>
                <a:cs typeface="Arial"/>
              </a:rPr>
              <a:t>Finally, the last and, fortunately, smallest group, is people who actively Avoid planning.</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45</a:t>
            </a:fld>
            <a:endParaRPr lang="en-US" dirty="0"/>
          </a:p>
        </p:txBody>
      </p:sp>
    </p:spTree>
    <p:extLst>
      <p:ext uri="{BB962C8B-B14F-4D97-AF65-F5344CB8AC3E}">
        <p14:creationId xmlns:p14="http://schemas.microsoft.com/office/powerpoint/2010/main" val="3007137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Here, people chose the response, "I avoid it and consider it useless to spend too much time planning since so many things change."</a:t>
            </a:r>
          </a:p>
          <a:p>
            <a:endParaRPr lang="en-US" dirty="0">
              <a:latin typeface="Arial"/>
              <a:cs typeface="Arial"/>
            </a:endParaRPr>
          </a:p>
          <a:p>
            <a:r>
              <a:rPr lang="en-US" dirty="0">
                <a:latin typeface="Arial"/>
                <a:cs typeface="Arial"/>
              </a:rPr>
              <a:t>It's important to understand this distinction because it gives us insight into how detailed of a process we might want to take someone through. Give too much homework to someone who doesn't enjoy the process and they may never go through it. The same for someone far from retirement when they don't have as much of a basis to provide detailed estimates of income and expenses. It may be worth exploring alternatives to full-blown detailed financial plans for these groups.</a:t>
            </a:r>
          </a:p>
          <a:p>
            <a:endParaRPr lang="en-US" dirty="0"/>
          </a:p>
          <a:p>
            <a:r>
              <a:rPr lang="en-US" dirty="0">
                <a:latin typeface="Arial"/>
                <a:cs typeface="Arial"/>
              </a:rPr>
              <a:t>It also helps us know how to better communicate the process and solutions we do want to offer—potentially simplifying things for those on the Avoid it end of the scale and adding additional detail for those at the Enjoy it end.</a:t>
            </a:r>
            <a:endParaRPr lang="en-US" dirty="0"/>
          </a:p>
          <a:p>
            <a:endParaRPr lang="en-US" b="1" dirty="0"/>
          </a:p>
          <a:p>
            <a:r>
              <a:rPr lang="en-US" b="1" dirty="0">
                <a:latin typeface="Arial"/>
                <a:cs typeface="Arial"/>
              </a:rPr>
              <a:t>[For Employers]</a:t>
            </a:r>
            <a:endParaRPr lang="en-US" dirty="0"/>
          </a:p>
          <a:p>
            <a:r>
              <a:rPr lang="en-US" dirty="0">
                <a:latin typeface="Arial"/>
                <a:cs typeface="Arial"/>
              </a:rPr>
              <a:t>This segmentation reinforces why auto-services are so important—and have been so successful. With two-thirds of employees </a:t>
            </a:r>
            <a:r>
              <a:rPr lang="en-US" u="sng" dirty="0">
                <a:latin typeface="Arial"/>
                <a:cs typeface="Arial"/>
              </a:rPr>
              <a:t>not</a:t>
            </a:r>
            <a:r>
              <a:rPr lang="en-US" dirty="0">
                <a:latin typeface="Arial"/>
                <a:cs typeface="Arial"/>
              </a:rPr>
              <a:t> enjoying the planning process, and one out of ten actively avoiding it, auto-services provide a reasonable solution to them while maintaining the flexibility to allow the one-third that do enjoy planning to make different decisions if they'd like.</a:t>
            </a:r>
          </a:p>
        </p:txBody>
      </p:sp>
      <p:sp>
        <p:nvSpPr>
          <p:cNvPr id="4" name="Slide Number Placeholder 3"/>
          <p:cNvSpPr>
            <a:spLocks noGrp="1"/>
          </p:cNvSpPr>
          <p:nvPr>
            <p:ph type="sldNum" sz="quarter" idx="5"/>
          </p:nvPr>
        </p:nvSpPr>
        <p:spPr/>
        <p:txBody>
          <a:bodyPr/>
          <a:lstStyle/>
          <a:p>
            <a:fld id="{CFA5BF29-3A85-45E8-9EC2-6FCFBE5E0498}" type="slidenum">
              <a:rPr lang="en-US" smtClean="0"/>
              <a:t>46</a:t>
            </a:fld>
            <a:endParaRPr lang="en-US" dirty="0"/>
          </a:p>
        </p:txBody>
      </p:sp>
    </p:spTree>
    <p:extLst>
      <p:ext uri="{BB962C8B-B14F-4D97-AF65-F5344CB8AC3E}">
        <p14:creationId xmlns:p14="http://schemas.microsoft.com/office/powerpoint/2010/main" val="1128881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This gives us a third nonfinancial input into a </a:t>
            </a:r>
            <a:r>
              <a:rPr lang="en-US" dirty="0" err="1">
                <a:latin typeface="Arial"/>
                <a:cs typeface="Arial"/>
              </a:rPr>
              <a:t>preretiree's</a:t>
            </a:r>
            <a:r>
              <a:rPr lang="en-US" dirty="0">
                <a:latin typeface="Arial"/>
                <a:cs typeface="Arial"/>
              </a:rPr>
              <a:t> retirement preparation.</a:t>
            </a:r>
            <a:endParaRPr lang="en-US" dirty="0"/>
          </a:p>
          <a:p>
            <a:endParaRPr lang="en-US" dirty="0">
              <a:latin typeface="Arial"/>
              <a:cs typeface="Arial"/>
            </a:endParaRPr>
          </a:p>
          <a:p>
            <a:r>
              <a:rPr lang="en-US" dirty="0">
                <a:latin typeface="Arial"/>
                <a:cs typeface="Arial"/>
              </a:rPr>
              <a:t>It's important to remember that each member of a couple will likely have different preferences—so taking the time to understand what each person is thinking and feeling will assist us in working more effectively with them together.</a:t>
            </a:r>
            <a:endParaRPr lang="en-US" dirty="0"/>
          </a:p>
          <a:p>
            <a:endParaRPr lang="en-US" dirty="0"/>
          </a:p>
          <a:p>
            <a:r>
              <a:rPr lang="en-US" dirty="0">
                <a:latin typeface="Arial"/>
                <a:cs typeface="Arial"/>
              </a:rPr>
              <a:t>We've covered a number of elements that help people think through the </a:t>
            </a:r>
            <a:r>
              <a:rPr lang="en-US" dirty="0" err="1">
                <a:latin typeface="Arial"/>
                <a:cs typeface="Arial"/>
              </a:rPr>
              <a:t>nonfinancials</a:t>
            </a:r>
            <a:r>
              <a:rPr lang="en-US" dirty="0">
                <a:latin typeface="Arial"/>
                <a:cs typeface="Arial"/>
              </a:rPr>
              <a:t>. As I'll talk about at the end when I discuss resources, we have a checklist that will lay all this out and help people walk through the steps they need to take.</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47</a:t>
            </a:fld>
            <a:endParaRPr lang="en-US" dirty="0"/>
          </a:p>
        </p:txBody>
      </p:sp>
    </p:spTree>
    <p:extLst>
      <p:ext uri="{BB962C8B-B14F-4D97-AF65-F5344CB8AC3E}">
        <p14:creationId xmlns:p14="http://schemas.microsoft.com/office/powerpoint/2010/main" val="297564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Let's next discuss how to incorporate them into how we help preretirees.</a:t>
            </a:r>
            <a:endParaRPr lang="en-US" dirty="0"/>
          </a:p>
          <a:p>
            <a:endParaRPr lang="en-US" dirty="0"/>
          </a:p>
          <a:p>
            <a:r>
              <a:rPr lang="en-US" dirty="0">
                <a:latin typeface="Arial"/>
                <a:cs typeface="Arial"/>
              </a:rPr>
              <a:t>I'd like to start our discussion of this section by acknowledging a couple of things. First, some of what you're about to see is fundamental to the planning process. Second, you may already be doing elements of what I'm about to share.</a:t>
            </a:r>
          </a:p>
          <a:p>
            <a:endParaRPr lang="en-US" dirty="0">
              <a:latin typeface="Arial"/>
              <a:cs typeface="Arial"/>
            </a:endParaRPr>
          </a:p>
          <a:p>
            <a:r>
              <a:rPr lang="en-US" dirty="0">
                <a:latin typeface="Arial"/>
                <a:cs typeface="Arial"/>
              </a:rPr>
              <a:t>There are a number of reasons we're still including it in this presentation, though.</a:t>
            </a:r>
          </a:p>
          <a:p>
            <a:endParaRPr lang="en-US" dirty="0">
              <a:latin typeface="Arial"/>
              <a:cs typeface="Arial"/>
            </a:endParaRPr>
          </a:p>
          <a:p>
            <a:r>
              <a:rPr lang="en-US" dirty="0">
                <a:latin typeface="Arial"/>
                <a:cs typeface="Arial"/>
              </a:rPr>
              <a:t>No matter how sophisticated the solutions are that you may be providing, we recognize there are times when you're working with a particular preretiree when, for a host of reasons (their sophistication, the time available), it doesn't make sense to provide a detailed plan. The fundamentals we cover can give you techniques to adjust appropriately to these situations.</a:t>
            </a:r>
            <a:endParaRPr lang="en-US" dirty="0"/>
          </a:p>
          <a:p>
            <a:endParaRPr lang="en-US" dirty="0">
              <a:latin typeface="Arial"/>
              <a:cs typeface="Arial"/>
            </a:endParaRPr>
          </a:p>
          <a:p>
            <a:r>
              <a:rPr lang="en-US" dirty="0">
                <a:latin typeface="Arial"/>
                <a:cs typeface="Arial"/>
              </a:rPr>
              <a:t>Most importantly, this program is deliberately designed to be modular. While all the elements can be used as a very strong whole, each piece can also be used on its own as it makes sense for your particular situation. So think about the components from that perspective—what parts make sense for how you provide value to the people you work with?</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48</a:t>
            </a:fld>
            <a:endParaRPr lang="en-US" dirty="0"/>
          </a:p>
        </p:txBody>
      </p:sp>
    </p:spTree>
    <p:extLst>
      <p:ext uri="{BB962C8B-B14F-4D97-AF65-F5344CB8AC3E}">
        <p14:creationId xmlns:p14="http://schemas.microsoft.com/office/powerpoint/2010/main" val="3161872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This is what the Visualize Retirement Framework looks like as a whole. We have the nonfinancial influencers we just reviewed on the left and the two ways you can incorporate them on the right:</a:t>
            </a:r>
            <a:endParaRPr lang="en-US" dirty="0"/>
          </a:p>
          <a:p>
            <a:pPr marL="228600" indent="-228600">
              <a:buAutoNum type="arabicPeriod"/>
            </a:pPr>
            <a:r>
              <a:rPr lang="en-US" dirty="0">
                <a:latin typeface="Arial"/>
                <a:cs typeface="Arial"/>
              </a:rPr>
              <a:t>Creating a Personalized Action Plan</a:t>
            </a:r>
            <a:endParaRPr lang="en-US" dirty="0"/>
          </a:p>
          <a:p>
            <a:pPr marL="228600" indent="-228600">
              <a:buAutoNum type="arabicPeriod"/>
            </a:pPr>
            <a:r>
              <a:rPr lang="en-US" dirty="0">
                <a:latin typeface="Arial"/>
                <a:cs typeface="Arial"/>
              </a:rPr>
              <a:t>Building a Retirement Saving and Spending Plan—with three, increasingly advanced, ways to create that plan</a:t>
            </a:r>
            <a:endParaRPr lang="en-US" dirty="0"/>
          </a:p>
          <a:p>
            <a:endParaRPr lang="en-US" dirty="0"/>
          </a:p>
          <a:p>
            <a:r>
              <a:rPr lang="en-US" dirty="0">
                <a:latin typeface="Arial"/>
                <a:cs typeface="Arial"/>
              </a:rPr>
              <a:t>I'll go into each of these two in detail. Again, it's designed to be modular and connect with the work you're already doing. Pick and choose the components that are right for you—and for the particular </a:t>
            </a:r>
            <a:r>
              <a:rPr lang="en-US" dirty="0" err="1">
                <a:latin typeface="Arial"/>
                <a:cs typeface="Arial"/>
              </a:rPr>
              <a:t>preretiree</a:t>
            </a:r>
            <a:r>
              <a:rPr lang="en-US" dirty="0">
                <a:latin typeface="Arial"/>
                <a:cs typeface="Arial"/>
              </a:rPr>
              <a:t> you're helping.</a:t>
            </a:r>
            <a:endParaRPr lang="en-US" dirty="0"/>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49</a:t>
            </a:fld>
            <a:endParaRPr lang="en-US" dirty="0"/>
          </a:p>
        </p:txBody>
      </p:sp>
    </p:spTree>
    <p:extLst>
      <p:ext uri="{BB962C8B-B14F-4D97-AF65-F5344CB8AC3E}">
        <p14:creationId xmlns:p14="http://schemas.microsoft.com/office/powerpoint/2010/main" val="240424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0000"/>
              </a:lnSpc>
            </a:pPr>
            <a:r>
              <a:rPr lang="en-US" b="1" dirty="0"/>
              <a:t>[Optional]</a:t>
            </a:r>
            <a:endParaRPr lang="en-US" dirty="0"/>
          </a:p>
          <a:p>
            <a:pPr>
              <a:lnSpc>
                <a:spcPct val="90000"/>
              </a:lnSpc>
            </a:pPr>
            <a:endParaRPr lang="en-US" b="1" dirty="0">
              <a:latin typeface="Arial"/>
              <a:cs typeface="Arial"/>
            </a:endParaRPr>
          </a:p>
          <a:p>
            <a:pPr>
              <a:lnSpc>
                <a:spcPct val="90000"/>
              </a:lnSpc>
            </a:pPr>
            <a:r>
              <a:rPr lang="en-US" dirty="0">
                <a:latin typeface="Arial"/>
                <a:cs typeface="Arial"/>
              </a:rPr>
              <a:t>Sleeping late.</a:t>
            </a:r>
          </a:p>
          <a:p>
            <a:pPr>
              <a:lnSpc>
                <a:spcPct val="90000"/>
              </a:lnSpc>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5</a:t>
            </a:fld>
            <a:endParaRPr lang="en-US" dirty="0"/>
          </a:p>
        </p:txBody>
      </p:sp>
    </p:spTree>
    <p:extLst>
      <p:ext uri="{BB962C8B-B14F-4D97-AF65-F5344CB8AC3E}">
        <p14:creationId xmlns:p14="http://schemas.microsoft.com/office/powerpoint/2010/main" val="592500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The first element is the Personalized Action Plan that can be created based on someone's vision.</a:t>
            </a:r>
          </a:p>
          <a:p>
            <a:endParaRPr lang="en-US" dirty="0">
              <a:latin typeface="Arial"/>
              <a:cs typeface="Arial"/>
            </a:endParaRPr>
          </a:p>
          <a:p>
            <a:r>
              <a:rPr lang="en-US" dirty="0">
                <a:latin typeface="Arial"/>
                <a:cs typeface="Arial"/>
              </a:rPr>
              <a:t>This is a direct way for the preretiree to begin to take action on their retirement vision. They can begin to layout the groundwork for making that vision a reality ...</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50</a:t>
            </a:fld>
            <a:endParaRPr lang="en-US" dirty="0"/>
          </a:p>
        </p:txBody>
      </p:sp>
    </p:spTree>
    <p:extLst>
      <p:ext uri="{BB962C8B-B14F-4D97-AF65-F5344CB8AC3E}">
        <p14:creationId xmlns:p14="http://schemas.microsoft.com/office/powerpoint/2010/main" val="1847621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a:xfrm>
            <a:off x="694944" y="4050792"/>
            <a:ext cx="5630862" cy="4691827"/>
          </a:xfrm>
        </p:spPr>
        <p:txBody>
          <a:bodyPr/>
          <a:lstStyle/>
          <a:p>
            <a:r>
              <a:rPr lang="en-US" dirty="0">
                <a:latin typeface="Arial"/>
                <a:cs typeface="Arial"/>
              </a:rPr>
              <a:t>...by identifying the things they want to learn more about, things they want to practice, and things they want to communicate to others. This will help them refine and bring clarity to their vision before they actually retire—which will hopefully help ease the transition to retirement.</a:t>
            </a:r>
          </a:p>
          <a:p>
            <a:endParaRPr lang="en-US" dirty="0">
              <a:latin typeface="Arial"/>
              <a:cs typeface="Arial"/>
            </a:endParaRPr>
          </a:p>
          <a:p>
            <a:r>
              <a:rPr lang="en-US" b="1" dirty="0">
                <a:latin typeface="Arial"/>
                <a:cs typeface="Arial"/>
              </a:rPr>
              <a:t>Learn</a:t>
            </a:r>
            <a:r>
              <a:rPr lang="en-US" dirty="0">
                <a:latin typeface="Arial"/>
                <a:cs typeface="Arial"/>
              </a:rPr>
              <a:t> </a:t>
            </a:r>
            <a:endParaRPr lang="en-US" dirty="0"/>
          </a:p>
          <a:p>
            <a:r>
              <a:rPr lang="en-US" dirty="0">
                <a:latin typeface="Arial"/>
                <a:cs typeface="Arial"/>
              </a:rPr>
              <a:t>What are the things they need to learn more about in their vision to make it real? For example, if they're planning to travel internationally during retirement, now’s the time to take foreign language classes. Or perhaps they’re planning on volunteering or working part-time—they may want to start looking into charitable organizations or companies that are aligned to their interests or skills.</a:t>
            </a:r>
          </a:p>
          <a:p>
            <a:endParaRPr lang="en-US" b="1" dirty="0">
              <a:latin typeface="Arial"/>
              <a:cs typeface="Arial"/>
            </a:endParaRPr>
          </a:p>
          <a:p>
            <a:r>
              <a:rPr lang="en-US" b="1" dirty="0">
                <a:latin typeface="Arial"/>
                <a:cs typeface="Arial"/>
              </a:rPr>
              <a:t>Practice</a:t>
            </a:r>
            <a:r>
              <a:rPr lang="en-US" dirty="0">
                <a:latin typeface="Arial"/>
                <a:cs typeface="Arial"/>
              </a:rPr>
              <a:t> </a:t>
            </a:r>
            <a:endParaRPr lang="en-US" dirty="0"/>
          </a:p>
          <a:p>
            <a:r>
              <a:rPr lang="en-US" dirty="0">
                <a:latin typeface="Arial"/>
                <a:cs typeface="Arial"/>
              </a:rPr>
              <a:t>What are the things they’ll want to try or practice before they retire? For example, if they’re planning to move to a new location in retirement, they might want to consider spending an extended vacation there to try it out. If they’re planning to volunteer, they can take what they learned about potential charities and start working with an organization. Practicing some of the activities of their vision now will help ease their transition into retirement.</a:t>
            </a:r>
            <a:endParaRPr lang="en-US" dirty="0"/>
          </a:p>
          <a:p>
            <a:endParaRPr lang="en-US" dirty="0">
              <a:latin typeface="Arial"/>
              <a:cs typeface="Arial"/>
            </a:endParaRPr>
          </a:p>
          <a:p>
            <a:r>
              <a:rPr lang="en-US" b="1" dirty="0">
                <a:latin typeface="Arial"/>
                <a:cs typeface="Arial"/>
              </a:rPr>
              <a:t>Communicate</a:t>
            </a:r>
            <a:r>
              <a:rPr lang="en-US" dirty="0">
                <a:latin typeface="Arial"/>
                <a:cs typeface="Arial"/>
              </a:rPr>
              <a:t> </a:t>
            </a:r>
            <a:endParaRPr lang="en-US" dirty="0"/>
          </a:p>
          <a:p>
            <a:r>
              <a:rPr lang="en-US" dirty="0">
                <a:latin typeface="Arial"/>
                <a:cs typeface="Arial"/>
              </a:rPr>
              <a:t>They’ll want to make sure they’re communicating their vision with their spouse/partner, support team, and other family members. Do they have a similar retirement vision as their spouse/partner? Do they have health issues that could impact family members—and, again, what is the expectation about the role different people will play? They should communicate their wishes in advance to keep their retirement vision on track. </a:t>
            </a:r>
          </a:p>
          <a:p>
            <a:endParaRPr lang="en-US" dirty="0"/>
          </a:p>
          <a:p>
            <a:r>
              <a:rPr lang="en-US" dirty="0">
                <a:latin typeface="Arial"/>
                <a:cs typeface="Arial"/>
              </a:rPr>
              <a:t>The Personalized Action Plan keeps </a:t>
            </a:r>
            <a:r>
              <a:rPr lang="en-US" dirty="0" err="1">
                <a:latin typeface="Arial"/>
                <a:cs typeface="Arial"/>
              </a:rPr>
              <a:t>preretirees</a:t>
            </a:r>
            <a:r>
              <a:rPr lang="en-US" dirty="0">
                <a:latin typeface="Arial"/>
                <a:cs typeface="Arial"/>
              </a:rPr>
              <a:t> actively involved in the retirement planning process and provides the next steps they can take in pursuit of their vision.</a:t>
            </a:r>
            <a:endParaRPr lang="en-US" dirty="0"/>
          </a:p>
          <a:p>
            <a:endParaRPr lang="en-US" dirty="0"/>
          </a:p>
          <a:p>
            <a:r>
              <a:rPr lang="en-US" dirty="0">
                <a:latin typeface="Arial"/>
                <a:cs typeface="Arial"/>
              </a:rPr>
              <a:t>[Examples may be a good way to explain how this would work:</a:t>
            </a:r>
            <a:endParaRPr lang="en-US" dirty="0"/>
          </a:p>
          <a:p>
            <a:endParaRPr lang="en-US" dirty="0"/>
          </a:p>
          <a:p>
            <a:r>
              <a:rPr lang="en-US" dirty="0">
                <a:latin typeface="Arial"/>
                <a:cs typeface="Arial"/>
              </a:rPr>
              <a:t>Meet Jane </a:t>
            </a:r>
            <a:r>
              <a:rPr lang="en-US" dirty="0" err="1">
                <a:latin typeface="Arial"/>
                <a:cs typeface="Arial"/>
              </a:rPr>
              <a:t>Preretiree</a:t>
            </a:r>
            <a:r>
              <a:rPr lang="en-US" dirty="0">
                <a:latin typeface="Arial"/>
                <a:cs typeface="Arial"/>
              </a:rPr>
              <a:t>. Jane has many interests she would like to pursue in retirement. Based on her vision, here’s what her personalized action plan could look like: </a:t>
            </a:r>
            <a:endParaRPr lang="en-US" dirty="0"/>
          </a:p>
          <a:p>
            <a:endParaRPr lang="en-US" dirty="0">
              <a:latin typeface="Arial"/>
              <a:cs typeface="Arial"/>
            </a:endParaRPr>
          </a:p>
          <a:p>
            <a:pPr marL="715645" lvl="1" indent="-171450">
              <a:buFont typeface="Arial"/>
              <a:buChar char="•"/>
            </a:pPr>
            <a:r>
              <a:rPr lang="en-US" dirty="0">
                <a:latin typeface="Arial"/>
                <a:cs typeface="Arial"/>
              </a:rPr>
              <a:t>Learn: Jane wants to move to Florida when she retires, so Jane does research online to find out more about potential cities/locations and activities in Florida.</a:t>
            </a:r>
          </a:p>
          <a:p>
            <a:pPr marL="715645" lvl="1" indent="-171450">
              <a:buFont typeface="Arial"/>
              <a:buChar char="•"/>
            </a:pPr>
            <a:r>
              <a:rPr lang="en-US" dirty="0">
                <a:latin typeface="Arial"/>
                <a:cs typeface="Arial"/>
              </a:rPr>
              <a:t>Practice: Jane plans an extended stay in Naples, Florida, a potential retirement residence, to see if she and her husband like it; while she's there she takes sailing and painting classes.</a:t>
            </a:r>
          </a:p>
          <a:p>
            <a:pPr marL="715645" lvl="1" indent="-171450">
              <a:buFont typeface="Arial"/>
              <a:buChar char="•"/>
            </a:pPr>
            <a:r>
              <a:rPr lang="en-US" dirty="0">
                <a:latin typeface="Arial"/>
                <a:cs typeface="Arial"/>
              </a:rPr>
              <a:t>Communicate: Before planning the trip, Jane talks with her husband about her retirement vision and desire to move to Florida—and what his vision entails. After they are in agreement, Jane talks with her children about taking care of their home and belongings while they go on their extended stay, as well as plans for extended visits with their children and families if they do make the move.] </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51</a:t>
            </a:fld>
            <a:endParaRPr lang="en-US" dirty="0"/>
          </a:p>
        </p:txBody>
      </p:sp>
    </p:spTree>
    <p:extLst>
      <p:ext uri="{BB962C8B-B14F-4D97-AF65-F5344CB8AC3E}">
        <p14:creationId xmlns:p14="http://schemas.microsoft.com/office/powerpoint/2010/main" val="525634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a:latin typeface="Arial"/>
                <a:cs typeface="Arial"/>
              </a:rPr>
              <a:t>Again, here's where the Personalized Action Plan fits in the framework. </a:t>
            </a:r>
            <a:endParaRPr lang="en-US"/>
          </a:p>
          <a:p>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t>52</a:t>
            </a:fld>
            <a:endParaRPr lang="en-US" dirty="0"/>
          </a:p>
        </p:txBody>
      </p:sp>
    </p:spTree>
    <p:extLst>
      <p:ext uri="{BB962C8B-B14F-4D97-AF65-F5344CB8AC3E}">
        <p14:creationId xmlns:p14="http://schemas.microsoft.com/office/powerpoint/2010/main" val="3211607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We just covered how the </a:t>
            </a:r>
            <a:r>
              <a:rPr lang="en-US" dirty="0" err="1">
                <a:latin typeface="Arial"/>
                <a:cs typeface="Arial"/>
              </a:rPr>
              <a:t>preretiree</a:t>
            </a:r>
            <a:r>
              <a:rPr lang="en-US" dirty="0">
                <a:latin typeface="Arial"/>
                <a:cs typeface="Arial"/>
              </a:rPr>
              <a:t> can take their vision and build their Personalized Action Plan with it.</a:t>
            </a:r>
          </a:p>
          <a:p>
            <a:endParaRPr lang="en-US" dirty="0"/>
          </a:p>
          <a:p>
            <a:r>
              <a:rPr lang="en-US" dirty="0">
                <a:latin typeface="Arial"/>
                <a:cs typeface="Arial"/>
              </a:rPr>
              <a:t>Next we'll look at how you can take their vision, as well as the other nonfinancial inputs we covered, their Retirement Income and Planning Preferences, and use that more holistic understanding of the </a:t>
            </a:r>
            <a:r>
              <a:rPr lang="en-US" dirty="0" err="1">
                <a:latin typeface="Arial"/>
                <a:cs typeface="Arial"/>
              </a:rPr>
              <a:t>preretiree</a:t>
            </a:r>
            <a:r>
              <a:rPr lang="en-US" dirty="0">
                <a:latin typeface="Arial"/>
                <a:cs typeface="Arial"/>
              </a:rPr>
              <a:t> to begin the process of creating their retirement saving and spending plan.</a:t>
            </a:r>
          </a:p>
          <a:p>
            <a:endParaRPr lang="en-US" dirty="0">
              <a:latin typeface="Arial"/>
              <a:cs typeface="Arial"/>
            </a:endParaRPr>
          </a:p>
          <a:p>
            <a:r>
              <a:rPr lang="en-US" dirty="0">
                <a:latin typeface="Arial"/>
                <a:cs typeface="Arial"/>
              </a:rPr>
              <a:t>We'll cover three techniques to creating that plan—including some alternatives to a full, detailed financial plan when that's not practical. Most importantly, we'll explore how the retirement vision you just helped someone create can improve the both the plan itself and how it's delivered.</a:t>
            </a:r>
            <a:endParaRPr lang="en-US" dirty="0"/>
          </a:p>
          <a:p>
            <a:endParaRPr lang="en-US" dirty="0"/>
          </a:p>
          <a:p>
            <a:r>
              <a:rPr lang="en-US" dirty="0">
                <a:latin typeface="Arial"/>
                <a:cs typeface="Arial"/>
              </a:rPr>
              <a:t>As we go through this, consider how you might incorporate this into the process you already have—including as a complement to what you're already doing—perhaps delivering a less-complex solution to someone who could benefit from a quicker, simpler plan.</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53</a:t>
            </a:fld>
            <a:endParaRPr lang="en-US" dirty="0"/>
          </a:p>
        </p:txBody>
      </p:sp>
    </p:spTree>
    <p:extLst>
      <p:ext uri="{BB962C8B-B14F-4D97-AF65-F5344CB8AC3E}">
        <p14:creationId xmlns:p14="http://schemas.microsoft.com/office/powerpoint/2010/main" val="2091173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The first </a:t>
            </a:r>
            <a:r>
              <a:rPr lang="en-US">
                <a:latin typeface="Arial"/>
                <a:cs typeface="Arial"/>
              </a:rPr>
              <a:t>technique </a:t>
            </a:r>
            <a:r>
              <a:rPr lang="en-US" dirty="0">
                <a:latin typeface="Arial"/>
                <a:cs typeface="Arial"/>
              </a:rPr>
              <a:t>to helping someone know how much to save is simply using the industry's standard rules of thumb associated with retirement saving and spending.</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54</a:t>
            </a:fld>
            <a:endParaRPr lang="en-US" dirty="0"/>
          </a:p>
        </p:txBody>
      </p:sp>
    </p:spTree>
    <p:extLst>
      <p:ext uri="{BB962C8B-B14F-4D97-AF65-F5344CB8AC3E}">
        <p14:creationId xmlns:p14="http://schemas.microsoft.com/office/powerpoint/2010/main" val="3136696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Here we're showing some commonly accepted guidelines. Yes, there's some variation in a few of them, but when we don't have any information about someone's situation—and need to provide them with a single number—these are reasonable choices for most people in most situations.</a:t>
            </a:r>
          </a:p>
          <a:p>
            <a:endParaRPr lang="en-US" dirty="0">
              <a:latin typeface="Arial"/>
              <a:cs typeface="Arial"/>
            </a:endParaRPr>
          </a:p>
          <a:p>
            <a:r>
              <a:rPr lang="en-US" dirty="0">
                <a:latin typeface="Arial"/>
                <a:cs typeface="Arial"/>
              </a:rPr>
              <a:t>On the right, you see the goal of replacing 75% of their preretirement income in retirement to maintain their lifestyle.</a:t>
            </a:r>
          </a:p>
          <a:p>
            <a:endParaRPr lang="en-US" dirty="0">
              <a:latin typeface="Arial"/>
              <a:cs typeface="Arial"/>
            </a:endParaRPr>
          </a:p>
          <a:p>
            <a:r>
              <a:rPr lang="en-US" dirty="0">
                <a:latin typeface="Arial"/>
                <a:cs typeface="Arial"/>
              </a:rPr>
              <a:t>To have enough money to generate that 75%, they'll need to save 15% along the way to retiring at age 65. Obviously, there are a number of other assumptions connected to these—like withdrawing 4% the first year and how much we assume someone gets from Social Security—but these are three rules of thumb we want to focus on now.</a:t>
            </a:r>
            <a:endParaRPr lang="en-US" dirty="0"/>
          </a:p>
          <a:p>
            <a:endParaRPr lang="en-US" sz="1200" dirty="0">
              <a:latin typeface="Arial"/>
              <a:cs typeface="Arial"/>
            </a:endParaRPr>
          </a:p>
          <a:p>
            <a:r>
              <a:rPr lang="en-US" dirty="0">
                <a:latin typeface="Arial"/>
                <a:cs typeface="Arial"/>
              </a:rPr>
              <a:t>If you need to provide a single number to someone without getting into their personal details—like a younger person far from retirement, or someone you only have a few moments to provide guidance to—these are reasonable choices.</a:t>
            </a:r>
          </a:p>
        </p:txBody>
      </p:sp>
      <p:sp>
        <p:nvSpPr>
          <p:cNvPr id="4" name="Slide Number Placeholder 3"/>
          <p:cNvSpPr>
            <a:spLocks noGrp="1"/>
          </p:cNvSpPr>
          <p:nvPr>
            <p:ph type="sldNum" sz="quarter" idx="5"/>
          </p:nvPr>
        </p:nvSpPr>
        <p:spPr/>
        <p:txBody>
          <a:bodyPr/>
          <a:lstStyle/>
          <a:p>
            <a:fld id="{CFA5BF29-3A85-45E8-9EC2-6FCFBE5E0498}" type="slidenum">
              <a:rPr lang="en-US" smtClean="0"/>
              <a:t>55</a:t>
            </a:fld>
            <a:endParaRPr lang="en-US" dirty="0"/>
          </a:p>
        </p:txBody>
      </p:sp>
    </p:spTree>
    <p:extLst>
      <p:ext uri="{BB962C8B-B14F-4D97-AF65-F5344CB8AC3E}">
        <p14:creationId xmlns:p14="http://schemas.microsoft.com/office/powerpoint/2010/main" val="20495650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This gives us the quickest, simplest option within the Retirement Saving &amp; Spending Plan—the Standard Rules of Thumb.</a:t>
            </a:r>
          </a:p>
          <a:p>
            <a:endParaRPr lang="en-US" dirty="0"/>
          </a:p>
          <a:p>
            <a:r>
              <a:rPr lang="en-US" dirty="0">
                <a:latin typeface="Arial"/>
                <a:cs typeface="Arial"/>
              </a:rPr>
              <a:t>It is also the least individualized—in the sense that it isn't customized at all!</a:t>
            </a:r>
            <a:endParaRPr lang="en-US" dirty="0"/>
          </a:p>
          <a:p>
            <a:endParaRPr lang="en-US" dirty="0"/>
          </a:p>
          <a:p>
            <a:r>
              <a:rPr lang="en-US" dirty="0">
                <a:latin typeface="Arial"/>
                <a:cs typeface="Arial"/>
              </a:rPr>
              <a:t>One of the advantages of going through the Visualize Retirement process is that it allows us to go beyond the standard rules of thumb without necessarily creating a detailed financial plan.</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56</a:t>
            </a:fld>
            <a:endParaRPr lang="en-US" dirty="0"/>
          </a:p>
        </p:txBody>
      </p:sp>
    </p:spTree>
    <p:extLst>
      <p:ext uri="{BB962C8B-B14F-4D97-AF65-F5344CB8AC3E}">
        <p14:creationId xmlns:p14="http://schemas.microsoft.com/office/powerpoint/2010/main" val="25699318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Instead, we can create personalized rules of thumb.</a:t>
            </a:r>
          </a:p>
          <a:p>
            <a:endParaRPr lang="en-US" dirty="0">
              <a:latin typeface="Arial"/>
              <a:cs typeface="Arial"/>
            </a:endParaRPr>
          </a:p>
          <a:p>
            <a:r>
              <a:rPr lang="en-US" dirty="0">
                <a:latin typeface="Arial"/>
                <a:cs typeface="Arial"/>
              </a:rPr>
              <a:t>We all know that each individual is unique and the standard rules of thumb won't fit them exactly.</a:t>
            </a:r>
            <a:endParaRPr lang="en-US" dirty="0"/>
          </a:p>
          <a:p>
            <a:endParaRPr lang="en-US" dirty="0">
              <a:latin typeface="Arial"/>
              <a:cs typeface="Arial"/>
            </a:endParaRPr>
          </a:p>
          <a:p>
            <a:r>
              <a:rPr lang="en-US" dirty="0">
                <a:latin typeface="Arial"/>
                <a:cs typeface="Arial"/>
              </a:rPr>
              <a:t>What can a </a:t>
            </a:r>
            <a:r>
              <a:rPr lang="en-US" dirty="0" err="1">
                <a:latin typeface="Arial"/>
                <a:cs typeface="Arial"/>
              </a:rPr>
              <a:t>preretiree's</a:t>
            </a:r>
            <a:r>
              <a:rPr lang="en-US" dirty="0">
                <a:latin typeface="Arial"/>
                <a:cs typeface="Arial"/>
              </a:rPr>
              <a:t> vision tell them (and you) about their spending needs in retirement? Any major changes in their lifestyle in retirement may require adjustments to the standard 75% assumption (or any of the other standard rules of thumb). Which means they can begin to personalize the rules of thumb by focusing on the spending levels that will be needed to support their vision. </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57</a:t>
            </a:fld>
            <a:endParaRPr lang="en-US" dirty="0"/>
          </a:p>
        </p:txBody>
      </p:sp>
    </p:spTree>
    <p:extLst>
      <p:ext uri="{BB962C8B-B14F-4D97-AF65-F5344CB8AC3E}">
        <p14:creationId xmlns:p14="http://schemas.microsoft.com/office/powerpoint/2010/main" val="3927459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Let's go through an example of how this might work.</a:t>
            </a:r>
          </a:p>
          <a:p>
            <a:endParaRPr lang="en-US" dirty="0">
              <a:latin typeface="Arial"/>
              <a:cs typeface="Arial"/>
            </a:endParaRPr>
          </a:p>
          <a:p>
            <a:r>
              <a:rPr lang="en-US" dirty="0">
                <a:latin typeface="Arial"/>
                <a:cs typeface="Arial"/>
              </a:rPr>
              <a:t>The Bureau of Labor Statistics' Consumer Expenditure Survey examines what people spend their money on and shows that the top four spending categories for people over age 65 are, in order: Housing, Transportation, Health Care, and Food.</a:t>
            </a:r>
            <a:endParaRPr lang="en-US" dirty="0"/>
          </a:p>
          <a:p>
            <a:endParaRPr lang="en-US" dirty="0"/>
          </a:p>
          <a:p>
            <a:r>
              <a:rPr lang="en-US" dirty="0">
                <a:latin typeface="Arial"/>
                <a:cs typeface="Arial"/>
              </a:rPr>
              <a:t>Let's think about the Housing category for a moment. </a:t>
            </a:r>
          </a:p>
          <a:p>
            <a:endParaRPr lang="en-US" dirty="0">
              <a:latin typeface="Arial"/>
              <a:cs typeface="Arial"/>
            </a:endParaRPr>
          </a:p>
          <a:p>
            <a:r>
              <a:rPr lang="en-US" dirty="0">
                <a:latin typeface="Arial"/>
                <a:cs typeface="Arial"/>
              </a:rPr>
              <a:t>According to the Center for Retirement Research at Boston College, about 17% of retirees move at retirement (and then stay in that home for the rest of their lives). Whether that new home is more or less expensive than their current one affects one of retirees' biggest spending categories.</a:t>
            </a:r>
            <a:endParaRPr lang="en-US" dirty="0"/>
          </a:p>
          <a:p>
            <a:endParaRPr lang="en-US" dirty="0"/>
          </a:p>
          <a:p>
            <a:r>
              <a:rPr lang="en-US" dirty="0">
                <a:latin typeface="Arial"/>
                <a:cs typeface="Arial"/>
              </a:rPr>
              <a:t>Therefore, connecting their vision to anticipated spending helps a </a:t>
            </a:r>
            <a:r>
              <a:rPr lang="en-US" dirty="0" err="1">
                <a:latin typeface="Arial"/>
                <a:cs typeface="Arial"/>
              </a:rPr>
              <a:t>preretiree</a:t>
            </a:r>
            <a:r>
              <a:rPr lang="en-US" dirty="0">
                <a:latin typeface="Arial"/>
                <a:cs typeface="Arial"/>
              </a:rPr>
              <a:t> get a more detailed understanding of what might happen to </a:t>
            </a:r>
            <a:r>
              <a:rPr lang="en-US" u="sng" dirty="0">
                <a:latin typeface="Arial"/>
                <a:cs typeface="Arial"/>
              </a:rPr>
              <a:t>their </a:t>
            </a:r>
            <a:r>
              <a:rPr lang="en-US" dirty="0">
                <a:latin typeface="Arial"/>
                <a:cs typeface="Arial"/>
              </a:rPr>
              <a:t>spending—and how well that 75% replacement rate might fit their situation. This, in turn, allows them to personalize their rules of thumb accordingly.</a:t>
            </a:r>
            <a:endParaRPr lang="en-US" dirty="0"/>
          </a:p>
          <a:p>
            <a:endParaRPr lang="en-US" dirty="0"/>
          </a:p>
          <a:p>
            <a:r>
              <a:rPr lang="en-US" dirty="0">
                <a:latin typeface="Arial"/>
                <a:cs typeface="Arial"/>
              </a:rPr>
              <a:t>Other examples might include a Foodie who is looking to eat out more, at better restaurants, in retirement. Or a couple who decides they don't need two cars anymore.</a:t>
            </a:r>
            <a:endParaRPr lang="en-US" dirty="0"/>
          </a:p>
          <a:p>
            <a:endParaRPr lang="en-US" dirty="0"/>
          </a:p>
          <a:p>
            <a:r>
              <a:rPr lang="en-US" dirty="0">
                <a:latin typeface="Arial"/>
                <a:cs typeface="Arial"/>
              </a:rPr>
              <a:t>Looking at the vision someone has created and thinking about the lifestyle changes (or continuations) they are planning puts a </a:t>
            </a:r>
            <a:r>
              <a:rPr lang="en-US" dirty="0" err="1">
                <a:latin typeface="Arial"/>
                <a:cs typeface="Arial"/>
              </a:rPr>
              <a:t>preretiree</a:t>
            </a:r>
            <a:r>
              <a:rPr lang="en-US" dirty="0">
                <a:latin typeface="Arial"/>
                <a:cs typeface="Arial"/>
              </a:rPr>
              <a:t> in the position to better understand the planning implications of that vision.</a:t>
            </a:r>
          </a:p>
          <a:p>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58</a:t>
            </a:fld>
            <a:endParaRPr lang="en-US" dirty="0"/>
          </a:p>
        </p:txBody>
      </p:sp>
    </p:spTree>
    <p:extLst>
      <p:ext uri="{BB962C8B-B14F-4D97-AF65-F5344CB8AC3E}">
        <p14:creationId xmlns:p14="http://schemas.microsoft.com/office/powerpoint/2010/main" val="1966470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b="1" dirty="0">
                <a:latin typeface="Arial"/>
                <a:cs typeface="Arial"/>
              </a:rPr>
              <a:t>[Optional]</a:t>
            </a:r>
            <a:endParaRPr lang="en-US" dirty="0">
              <a:latin typeface="Arial"/>
              <a:cs typeface="Arial"/>
            </a:endParaRPr>
          </a:p>
          <a:p>
            <a:endParaRPr lang="en-US" dirty="0"/>
          </a:p>
          <a:p>
            <a:r>
              <a:rPr lang="en-US">
                <a:latin typeface="Arial"/>
                <a:cs typeface="Arial"/>
              </a:rPr>
              <a:t>If they expect their retirement </a:t>
            </a:r>
            <a:r>
              <a:rPr lang="en-US" dirty="0">
                <a:latin typeface="Arial"/>
                <a:cs typeface="Arial"/>
              </a:rPr>
              <a:t>lifestyle </a:t>
            </a:r>
            <a:r>
              <a:rPr lang="en-US">
                <a:latin typeface="Arial"/>
                <a:cs typeface="Arial"/>
              </a:rPr>
              <a:t>to be </a:t>
            </a:r>
            <a:r>
              <a:rPr lang="en-US" dirty="0">
                <a:latin typeface="Arial"/>
                <a:cs typeface="Arial"/>
              </a:rPr>
              <a:t>similar to </a:t>
            </a:r>
            <a:r>
              <a:rPr lang="en-US">
                <a:latin typeface="Arial"/>
                <a:cs typeface="Arial"/>
              </a:rPr>
              <a:t>their current </a:t>
            </a:r>
            <a:r>
              <a:rPr lang="en-US" dirty="0">
                <a:latin typeface="Arial"/>
                <a:cs typeface="Arial"/>
              </a:rPr>
              <a:t>lifestyle</a:t>
            </a:r>
            <a:r>
              <a:rPr lang="en-US">
                <a:latin typeface="Arial"/>
                <a:cs typeface="Arial"/>
              </a:rPr>
              <a:t>, then they can affirm the 15% and age 65 rules of thumb.</a:t>
            </a:r>
            <a:endParaRPr lang="en-US" dirty="0">
              <a:latin typeface="Arial"/>
              <a:cs typeface="Arial"/>
            </a:endParaRPr>
          </a:p>
          <a:p>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t>59</a:t>
            </a:fld>
            <a:endParaRPr lang="en-US" dirty="0"/>
          </a:p>
        </p:txBody>
      </p:sp>
    </p:spTree>
    <p:extLst>
      <p:ext uri="{BB962C8B-B14F-4D97-AF65-F5344CB8AC3E}">
        <p14:creationId xmlns:p14="http://schemas.microsoft.com/office/powerpoint/2010/main" val="154735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0000"/>
              </a:lnSpc>
            </a:pPr>
            <a:r>
              <a:rPr lang="en-US" b="1" dirty="0"/>
              <a:t>[Optional]</a:t>
            </a:r>
            <a:endParaRPr lang="en-US" dirty="0"/>
          </a:p>
          <a:p>
            <a:pPr>
              <a:lnSpc>
                <a:spcPct val="90000"/>
              </a:lnSpc>
            </a:pPr>
            <a:endParaRPr lang="en-US" dirty="0">
              <a:latin typeface="Arial"/>
              <a:cs typeface="Arial"/>
            </a:endParaRPr>
          </a:p>
          <a:p>
            <a:pPr>
              <a:lnSpc>
                <a:spcPct val="90000"/>
              </a:lnSpc>
            </a:pPr>
            <a:r>
              <a:rPr lang="en-US" dirty="0"/>
              <a:t>I hear the Big Gs—Golf and Grandkids</a:t>
            </a:r>
            <a:r>
              <a:rPr lang="en-US" dirty="0">
                <a:latin typeface="Arial"/>
                <a:cs typeface="Arial"/>
              </a:rPr>
              <a:t>.</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6</a:t>
            </a:fld>
            <a:endParaRPr lang="en-US" dirty="0"/>
          </a:p>
        </p:txBody>
      </p:sp>
    </p:spTree>
    <p:extLst>
      <p:ext uri="{BB962C8B-B14F-4D97-AF65-F5344CB8AC3E}">
        <p14:creationId xmlns:p14="http://schemas.microsoft.com/office/powerpoint/2010/main" val="18778693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b="1" dirty="0">
                <a:latin typeface="Arial"/>
                <a:cs typeface="Arial"/>
              </a:rPr>
              <a:t>[Optional]</a:t>
            </a:r>
            <a:endParaRPr lang="en-US" dirty="0">
              <a:latin typeface="Arial"/>
              <a:cs typeface="Arial"/>
            </a:endParaRPr>
          </a:p>
          <a:p>
            <a:endParaRPr lang="en-US" dirty="0"/>
          </a:p>
          <a:p>
            <a:r>
              <a:rPr lang="en-US" dirty="0">
                <a:latin typeface="Arial"/>
                <a:cs typeface="Arial"/>
              </a:rPr>
              <a:t>If they expect their lifestyle to be more extravagant or their spending to be greater, though, then that gives them important information on how they'll have to alter their preretirement plans.</a:t>
            </a:r>
            <a:endParaRPr lang="en-US" dirty="0"/>
          </a:p>
          <a:p>
            <a:endParaRPr lang="en-US" dirty="0">
              <a:latin typeface="Arial"/>
              <a:cs typeface="Arial"/>
            </a:endParaRPr>
          </a:p>
          <a:p>
            <a:r>
              <a:rPr lang="en-US" dirty="0">
                <a:latin typeface="Arial"/>
                <a:cs typeface="Arial"/>
              </a:rPr>
              <a:t>They might need to save more than 15%, for example, and/or retire later than age 65. Of course, there are many other nuances they can consider, for example working in retirement, but what's important here is helping retirees recognize and understand the implications of wanting a more extravagant lifestyle in retirement than they currently have. It means they'll need to personalize the other rules of thumb accordingly.</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60</a:t>
            </a:fld>
            <a:endParaRPr lang="en-US" dirty="0"/>
          </a:p>
        </p:txBody>
      </p:sp>
    </p:spTree>
    <p:extLst>
      <p:ext uri="{BB962C8B-B14F-4D97-AF65-F5344CB8AC3E}">
        <p14:creationId xmlns:p14="http://schemas.microsoft.com/office/powerpoint/2010/main" val="647815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b="1" dirty="0">
                <a:latin typeface="Arial"/>
                <a:cs typeface="Arial"/>
              </a:rPr>
              <a:t>[Optional]</a:t>
            </a:r>
            <a:endParaRPr lang="en-US" dirty="0">
              <a:latin typeface="Arial"/>
              <a:cs typeface="Arial"/>
            </a:endParaRPr>
          </a:p>
          <a:p>
            <a:endParaRPr lang="en-US" dirty="0"/>
          </a:p>
          <a:p>
            <a:r>
              <a:rPr lang="en-US" dirty="0">
                <a:latin typeface="Arial"/>
                <a:cs typeface="Arial"/>
              </a:rPr>
              <a:t>The same applies if someone envisions a more modest lifestyle than they currently have. In that case, they could save less than 15% or retire earlier than age 65 . . . or be able to dedicate more money to charity or a legacy, or have more flexibility with their spending in the future (like taking one-time, fairly expensive trips).</a:t>
            </a:r>
            <a:endParaRPr lang="en-US" dirty="0"/>
          </a:p>
          <a:p>
            <a:endParaRPr lang="en-US" dirty="0"/>
          </a:p>
          <a:p>
            <a:r>
              <a:rPr lang="en-US" dirty="0">
                <a:latin typeface="Arial"/>
                <a:cs typeface="Arial"/>
              </a:rPr>
              <a:t>Again, the point is that helping them know what their vision implies—without a full, detailed financial plan—provides them with an opportunity to personalize the standard rules of thumb to better align with their specific situation.</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61</a:t>
            </a:fld>
            <a:endParaRPr lang="en-US" dirty="0"/>
          </a:p>
        </p:txBody>
      </p:sp>
    </p:spTree>
    <p:extLst>
      <p:ext uri="{BB962C8B-B14F-4D97-AF65-F5344CB8AC3E}">
        <p14:creationId xmlns:p14="http://schemas.microsoft.com/office/powerpoint/2010/main" val="23514759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Here's where those Personalized Rules of Thumb fit in the framework—more customized to someone's situation than the Standard Rules of Thumb, drawing on their vision to do that personalization without too much additional effort.</a:t>
            </a:r>
            <a:endParaRPr lang="en-US" dirty="0"/>
          </a:p>
          <a:p>
            <a:endParaRPr lang="en-US" dirty="0"/>
          </a:p>
          <a:p>
            <a:r>
              <a:rPr lang="en-US" b="1" dirty="0">
                <a:latin typeface="Arial"/>
                <a:cs typeface="Arial"/>
              </a:rPr>
              <a:t>[For DCIO Financial Professionals]</a:t>
            </a:r>
            <a:endParaRPr lang="en-US" dirty="0">
              <a:latin typeface="Arial"/>
              <a:cs typeface="Arial"/>
            </a:endParaRPr>
          </a:p>
          <a:p>
            <a:r>
              <a:rPr lang="en-US" dirty="0">
                <a:latin typeface="Arial"/>
                <a:cs typeface="Arial"/>
              </a:rPr>
              <a:t>You can also use the Personalized Rules of Thumb approach for employees who may not have the money, time, or inclination for a full detailed plan.</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62</a:t>
            </a:fld>
            <a:endParaRPr lang="en-US" dirty="0"/>
          </a:p>
        </p:txBody>
      </p:sp>
    </p:spTree>
    <p:extLst>
      <p:ext uri="{BB962C8B-B14F-4D97-AF65-F5344CB8AC3E}">
        <p14:creationId xmlns:p14="http://schemas.microsoft.com/office/powerpoint/2010/main" val="28885096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And, finally, there is always the option of creating a detailed financial plan—taking into account all the details of someone's situation and going through a deep analysis of their potential retirement spending and income needs, along with what that indicates for their savings actions.</a:t>
            </a:r>
          </a:p>
          <a:p>
            <a:endParaRPr lang="en-US" dirty="0">
              <a:latin typeface="Arial"/>
              <a:cs typeface="Arial"/>
            </a:endParaRPr>
          </a:p>
          <a:p>
            <a:r>
              <a:rPr lang="en-US" dirty="0">
                <a:latin typeface="Arial"/>
                <a:cs typeface="Arial"/>
              </a:rPr>
              <a:t>This is a good time to reiterate that, even when creating a detailed financial plan for someone, the preferences gathered during the process—especially the Planning Preferences—can help with how the detailed plan might be communicated.</a:t>
            </a:r>
            <a:endParaRPr lang="en-US" dirty="0"/>
          </a:p>
          <a:p>
            <a:endParaRPr lang="en-US" dirty="0">
              <a:latin typeface="Arial"/>
              <a:cs typeface="Arial"/>
            </a:endParaRPr>
          </a:p>
          <a:p>
            <a:r>
              <a:rPr lang="en-US" dirty="0">
                <a:latin typeface="Arial"/>
                <a:cs typeface="Arial"/>
              </a:rPr>
              <a:t>For example, if you're providing a Detailed Financial Plan to someone whose preference is to Avoid planning, you can 'soften' how you present it to make it more accessible—perhaps delivering the results in smaller pieces rather than all at once—and being explicit about connecting the financial solutions to the vision they've created.</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63</a:t>
            </a:fld>
            <a:endParaRPr lang="en-US" dirty="0"/>
          </a:p>
        </p:txBody>
      </p:sp>
    </p:spTree>
    <p:extLst>
      <p:ext uri="{BB962C8B-B14F-4D97-AF65-F5344CB8AC3E}">
        <p14:creationId xmlns:p14="http://schemas.microsoft.com/office/powerpoint/2010/main" val="3725112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Again, this is what the Visualize Retirement Framework looks like as a whole. Modular, and designed to be connected to the work you're already doing. Pick and choose the components that are right for you—and for the particular preretiree you're serving.</a:t>
            </a:r>
          </a:p>
          <a:p>
            <a:endParaRPr lang="en-US" dirty="0">
              <a:latin typeface="Arial"/>
              <a:cs typeface="Arial"/>
            </a:endParaRPr>
          </a:p>
          <a:p>
            <a:r>
              <a:rPr lang="en-US" dirty="0">
                <a:latin typeface="Arial"/>
                <a:cs typeface="Arial"/>
              </a:rPr>
              <a:t>Here's where all this takes us. Helping preretirees create their vision and understand their preferences lets them—and you—gain a deeper understanding of who they are as a person, what they want out of their retirement, and the road they're willing to take to get there.</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64</a:t>
            </a:fld>
            <a:endParaRPr lang="en-US" dirty="0"/>
          </a:p>
        </p:txBody>
      </p:sp>
    </p:spTree>
    <p:extLst>
      <p:ext uri="{BB962C8B-B14F-4D97-AF65-F5344CB8AC3E}">
        <p14:creationId xmlns:p14="http://schemas.microsoft.com/office/powerpoint/2010/main" val="418488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b="1" dirty="0"/>
              <a:t>[Optional]</a:t>
            </a:r>
            <a:endParaRPr lang="en-US" dirty="0"/>
          </a:p>
          <a:p>
            <a:endParaRPr lang="en-US" dirty="0">
              <a:latin typeface="Calibri"/>
              <a:cs typeface="Calibri"/>
            </a:endParaRPr>
          </a:p>
          <a:p>
            <a:pPr>
              <a:lnSpc>
                <a:spcPct val="95000"/>
              </a:lnSpc>
            </a:pPr>
            <a:r>
              <a:rPr lang="en-US" dirty="0"/>
              <a:t>To help </a:t>
            </a:r>
            <a:r>
              <a:rPr lang="en-US" dirty="0" err="1"/>
              <a:t>preretirees</a:t>
            </a:r>
            <a:r>
              <a:rPr lang="en-US" dirty="0"/>
              <a:t>, and you, accomplish all of this, we've created a variety of resources for each step in the process.</a:t>
            </a:r>
          </a:p>
          <a:p>
            <a:pPr>
              <a:lnSpc>
                <a:spcPct val="95000"/>
              </a:lnSpc>
            </a:pPr>
            <a:endParaRPr lang="en-US" dirty="0"/>
          </a:p>
          <a:p>
            <a:r>
              <a:rPr lang="en-US" dirty="0">
                <a:latin typeface="Arial"/>
                <a:cs typeface="Arial"/>
              </a:rPr>
              <a:t>Since </a:t>
            </a:r>
            <a:r>
              <a:rPr lang="en-US">
                <a:latin typeface="Arial"/>
                <a:cs typeface="Arial"/>
              </a:rPr>
              <a:t>the core of the program is </a:t>
            </a:r>
            <a:r>
              <a:rPr lang="en-US" dirty="0">
                <a:latin typeface="Arial"/>
                <a:cs typeface="Arial"/>
              </a:rPr>
              <a:t>creating </a:t>
            </a:r>
            <a:r>
              <a:rPr lang="en-US">
                <a:latin typeface="Arial"/>
                <a:cs typeface="Arial"/>
              </a:rPr>
              <a:t>a retirement vision, </a:t>
            </a:r>
            <a:r>
              <a:rPr lang="en-US" dirty="0">
                <a:latin typeface="Arial"/>
                <a:cs typeface="Arial"/>
              </a:rPr>
              <a:t>we have </a:t>
            </a:r>
            <a:r>
              <a:rPr lang="en-US">
                <a:latin typeface="Arial"/>
                <a:cs typeface="Arial"/>
              </a:rPr>
              <a:t>a workbook that </a:t>
            </a:r>
            <a:r>
              <a:rPr lang="en-US" dirty="0">
                <a:latin typeface="Arial"/>
                <a:cs typeface="Arial"/>
              </a:rPr>
              <a:t>takes </a:t>
            </a:r>
            <a:r>
              <a:rPr lang="en-US" dirty="0" err="1">
                <a:latin typeface="Arial"/>
                <a:cs typeface="Arial"/>
              </a:rPr>
              <a:t>preretirees</a:t>
            </a:r>
            <a:r>
              <a:rPr lang="en-US" dirty="0">
                <a:latin typeface="Arial"/>
                <a:cs typeface="Arial"/>
              </a:rPr>
              <a:t> through the 5Ws I mentioned earlier.</a:t>
            </a:r>
          </a:p>
          <a:p>
            <a:endParaRPr lang="en-US" dirty="0">
              <a:latin typeface="Arial"/>
              <a:cs typeface="Arial"/>
            </a:endParaRPr>
          </a:p>
          <a:p>
            <a:r>
              <a:rPr lang="en-US" dirty="0">
                <a:latin typeface="Arial"/>
                <a:cs typeface="Arial"/>
              </a:rPr>
              <a:t>It then </a:t>
            </a:r>
            <a:r>
              <a:rPr lang="en-US">
                <a:latin typeface="Arial"/>
                <a:cs typeface="Arial"/>
              </a:rPr>
              <a:t>walks them through </a:t>
            </a:r>
            <a:r>
              <a:rPr lang="en-US" dirty="0">
                <a:latin typeface="Arial"/>
                <a:cs typeface="Arial"/>
              </a:rPr>
              <a:t>the </a:t>
            </a:r>
            <a:r>
              <a:rPr lang="en-US">
                <a:latin typeface="Arial"/>
                <a:cs typeface="Arial"/>
              </a:rPr>
              <a:t>process of creating </a:t>
            </a:r>
            <a:r>
              <a:rPr lang="en-US" dirty="0">
                <a:latin typeface="Arial"/>
                <a:cs typeface="Arial"/>
              </a:rPr>
              <a:t>the Personalized Action Plan.</a:t>
            </a:r>
            <a:endParaRPr lang="en-US" dirty="0"/>
          </a:p>
          <a:p>
            <a:endParaRPr lang="en-US" dirty="0">
              <a:latin typeface="Arial"/>
              <a:cs typeface="Arial"/>
            </a:endParaRPr>
          </a:p>
          <a:p>
            <a:r>
              <a:rPr lang="en-US" dirty="0">
                <a:latin typeface="Arial"/>
                <a:cs typeface="Arial"/>
              </a:rPr>
              <a:t>Third</a:t>
            </a:r>
            <a:r>
              <a:rPr lang="en-US">
                <a:latin typeface="Arial"/>
                <a:cs typeface="Arial"/>
              </a:rPr>
              <a:t>, </a:t>
            </a:r>
            <a:r>
              <a:rPr lang="en-US" dirty="0">
                <a:latin typeface="Arial"/>
                <a:cs typeface="Arial"/>
              </a:rPr>
              <a:t>they assess </a:t>
            </a:r>
            <a:r>
              <a:rPr lang="en-US">
                <a:latin typeface="Arial"/>
                <a:cs typeface="Arial"/>
              </a:rPr>
              <a:t>their retirement spending needs.</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65</a:t>
            </a:fld>
            <a:endParaRPr lang="en-US" dirty="0"/>
          </a:p>
        </p:txBody>
      </p:sp>
    </p:spTree>
    <p:extLst>
      <p:ext uri="{BB962C8B-B14F-4D97-AF65-F5344CB8AC3E}">
        <p14:creationId xmlns:p14="http://schemas.microsoft.com/office/powerpoint/2010/main" val="21967565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b="1" dirty="0">
                <a:latin typeface="Arial"/>
                <a:cs typeface="Arial"/>
              </a:rPr>
              <a:t>[Optional]</a:t>
            </a:r>
            <a:endParaRPr lang="en-US" dirty="0">
              <a:latin typeface="Arial"/>
              <a:cs typeface="Arial"/>
            </a:endParaRPr>
          </a:p>
          <a:p>
            <a:endParaRPr lang="en-US" dirty="0">
              <a:latin typeface="Arial"/>
              <a:cs typeface="Arial"/>
            </a:endParaRPr>
          </a:p>
          <a:p>
            <a:r>
              <a:rPr lang="en-US" dirty="0">
                <a:latin typeface="Arial"/>
                <a:cs typeface="Arial"/>
              </a:rPr>
              <a:t>In addition to the printed version of the workbook, we have a digital version as well—the </a:t>
            </a:r>
            <a:r>
              <a:rPr lang="en-US" dirty="0" err="1">
                <a:latin typeface="Arial"/>
                <a:cs typeface="Arial"/>
              </a:rPr>
              <a:t>eWorkbook</a:t>
            </a:r>
            <a:r>
              <a:rPr lang="en-US" dirty="0">
                <a:latin typeface="Arial"/>
                <a:cs typeface="Arial"/>
              </a:rPr>
              <a:t>—which provides some important additional benefits.</a:t>
            </a:r>
            <a:endParaRPr lang="en-US" dirty="0"/>
          </a:p>
          <a:p>
            <a:endParaRPr lang="en-US" dirty="0">
              <a:latin typeface="Arial"/>
              <a:cs typeface="Arial"/>
            </a:endParaRPr>
          </a:p>
          <a:p>
            <a:r>
              <a:rPr lang="en-US" dirty="0">
                <a:latin typeface="Arial"/>
                <a:cs typeface="Arial"/>
              </a:rPr>
              <a:t>We understand the need for data to help inform business processes and decisions. The </a:t>
            </a:r>
            <a:r>
              <a:rPr lang="en-US" dirty="0" err="1">
                <a:latin typeface="Arial"/>
                <a:cs typeface="Arial"/>
              </a:rPr>
              <a:t>eWorkbook</a:t>
            </a:r>
            <a:r>
              <a:rPr lang="en-US" dirty="0">
                <a:latin typeface="Arial"/>
                <a:cs typeface="Arial"/>
              </a:rPr>
              <a:t> provides access to this data. It not only captures the </a:t>
            </a:r>
            <a:r>
              <a:rPr lang="en-US" dirty="0" err="1">
                <a:latin typeface="Arial"/>
                <a:cs typeface="Arial"/>
              </a:rPr>
              <a:t>preretiree</a:t>
            </a:r>
            <a:r>
              <a:rPr lang="en-US" dirty="0">
                <a:latin typeface="Arial"/>
                <a:cs typeface="Arial"/>
              </a:rPr>
              <a:t> responses about their vision, but also feedback on the experience and additional topics they want to learn more about—valuable insights for you [and if you work with plan sponsors/employers, for them as well.]</a:t>
            </a:r>
            <a:endParaRPr lang="en-US" dirty="0"/>
          </a:p>
          <a:p>
            <a:r>
              <a:rPr lang="en-US" dirty="0">
                <a:latin typeface="Arial"/>
                <a:cs typeface="Arial"/>
              </a:rPr>
              <a:t> </a:t>
            </a:r>
            <a:endParaRPr lang="en-US" dirty="0"/>
          </a:p>
          <a:p>
            <a:r>
              <a:rPr lang="en-US" dirty="0">
                <a:latin typeface="Arial"/>
                <a:cs typeface="Arial"/>
              </a:rPr>
              <a:t>We're then able to provide aggregated reporting, giving you a summary of usage as well as any feedback.</a:t>
            </a:r>
          </a:p>
          <a:p>
            <a:endParaRPr lang="en-US" dirty="0">
              <a:latin typeface="Arial"/>
              <a:cs typeface="Arial"/>
            </a:endParaRPr>
          </a:p>
          <a:p>
            <a:r>
              <a:rPr lang="en-US" dirty="0">
                <a:latin typeface="Arial"/>
                <a:cs typeface="Arial"/>
              </a:rPr>
              <a:t>And lastly, the </a:t>
            </a:r>
            <a:r>
              <a:rPr lang="en-US" dirty="0" err="1">
                <a:latin typeface="Arial"/>
                <a:cs typeface="Arial"/>
              </a:rPr>
              <a:t>eWorkbook</a:t>
            </a:r>
            <a:r>
              <a:rPr lang="en-US" dirty="0">
                <a:latin typeface="Arial"/>
                <a:cs typeface="Arial"/>
              </a:rPr>
              <a:t> can help facilitate virtual engagements. </a:t>
            </a:r>
            <a:endParaRPr lang="en-US" dirty="0"/>
          </a:p>
          <a:p>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66</a:t>
            </a:fld>
            <a:endParaRPr lang="en-US" dirty="0"/>
          </a:p>
        </p:txBody>
      </p:sp>
    </p:spTree>
    <p:extLst>
      <p:ext uri="{BB962C8B-B14F-4D97-AF65-F5344CB8AC3E}">
        <p14:creationId xmlns:p14="http://schemas.microsoft.com/office/powerpoint/2010/main" val="2755940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b="1" dirty="0">
                <a:latin typeface="Arial"/>
                <a:cs typeface="Arial"/>
              </a:rPr>
              <a:t>[Optional]</a:t>
            </a:r>
          </a:p>
          <a:p>
            <a:endParaRPr lang="en-US" dirty="0">
              <a:latin typeface="Arial"/>
              <a:cs typeface="Arial"/>
            </a:endParaRPr>
          </a:p>
          <a:p>
            <a:r>
              <a:rPr lang="en-US" dirty="0">
                <a:latin typeface="Arial"/>
                <a:cs typeface="Arial"/>
              </a:rPr>
              <a:t>Beyond the workbook/</a:t>
            </a:r>
            <a:r>
              <a:rPr lang="en-US" dirty="0" err="1">
                <a:latin typeface="Arial"/>
                <a:cs typeface="Arial"/>
              </a:rPr>
              <a:t>eWorkbook</a:t>
            </a:r>
            <a:r>
              <a:rPr lang="en-US" dirty="0">
                <a:latin typeface="Arial"/>
                <a:cs typeface="Arial"/>
              </a:rPr>
              <a:t>, other resources for </a:t>
            </a:r>
            <a:r>
              <a:rPr lang="en-US" dirty="0" err="1">
                <a:latin typeface="Arial"/>
                <a:cs typeface="Arial"/>
              </a:rPr>
              <a:t>preretirees</a:t>
            </a:r>
            <a:r>
              <a:rPr lang="en-US" dirty="0">
                <a:latin typeface="Arial"/>
                <a:cs typeface="Arial"/>
              </a:rPr>
              <a:t> include:</a:t>
            </a:r>
          </a:p>
          <a:p>
            <a:endParaRPr lang="en-US" b="1" dirty="0">
              <a:latin typeface="Arial"/>
              <a:cs typeface="Arial"/>
            </a:endParaRPr>
          </a:p>
          <a:p>
            <a:pPr marL="342265" indent="-342265"/>
            <a:r>
              <a:rPr lang="en-US" b="1" dirty="0">
                <a:latin typeface="Arial"/>
                <a:cs typeface="Arial"/>
              </a:rPr>
              <a:t>Workshop:</a:t>
            </a:r>
            <a:endParaRPr lang="en-US" dirty="0"/>
          </a:p>
          <a:p>
            <a:r>
              <a:rPr lang="en-US" dirty="0">
                <a:latin typeface="Arial"/>
                <a:cs typeface="Arial"/>
              </a:rPr>
              <a:t>A PowerPoint presentation, with content similar to this presentation, that also walks </a:t>
            </a:r>
            <a:r>
              <a:rPr lang="en-US" dirty="0" err="1">
                <a:latin typeface="Arial"/>
                <a:cs typeface="Arial"/>
              </a:rPr>
              <a:t>preretirees</a:t>
            </a:r>
            <a:r>
              <a:rPr lang="en-US" dirty="0">
                <a:latin typeface="Arial"/>
                <a:cs typeface="Arial"/>
              </a:rPr>
              <a:t> through the workbook/</a:t>
            </a:r>
            <a:r>
              <a:rPr lang="en-US" dirty="0" err="1">
                <a:latin typeface="Arial"/>
                <a:cs typeface="Arial"/>
              </a:rPr>
              <a:t>eWorkbook</a:t>
            </a:r>
            <a:r>
              <a:rPr lang="en-US" dirty="0">
                <a:latin typeface="Arial"/>
                <a:cs typeface="Arial"/>
              </a:rPr>
              <a:t>. Whether you deliver the presentation to a group of </a:t>
            </a:r>
            <a:r>
              <a:rPr lang="en-US" dirty="0" err="1">
                <a:latin typeface="Arial"/>
                <a:cs typeface="Arial"/>
              </a:rPr>
              <a:t>preretirees</a:t>
            </a:r>
            <a:r>
              <a:rPr lang="en-US" dirty="0">
                <a:latin typeface="Arial"/>
                <a:cs typeface="Arial"/>
              </a:rPr>
              <a:t>, present it to a couple sitting across the table, or just go through the it one-on-one, these tools provide you with a scalable framework you can use to help them create their vision and actionable next steps.</a:t>
            </a:r>
          </a:p>
          <a:p>
            <a:pPr marL="342265" indent="-342265">
              <a:defRPr/>
            </a:pPr>
            <a:endParaRPr lang="en-US" b="1" dirty="0">
              <a:latin typeface="Arial"/>
              <a:cs typeface="Arial"/>
            </a:endParaRPr>
          </a:p>
          <a:p>
            <a:pPr marL="342265" indent="-342265">
              <a:defRPr/>
            </a:pPr>
            <a:r>
              <a:rPr lang="en-US" b="1" dirty="0">
                <a:latin typeface="Arial"/>
                <a:cs typeface="Arial"/>
              </a:rPr>
              <a:t>Checklist:</a:t>
            </a:r>
            <a:endParaRPr lang="en-US" b="1" dirty="0"/>
          </a:p>
          <a:p>
            <a:pPr>
              <a:defRPr/>
            </a:pPr>
            <a:r>
              <a:rPr lang="en-US" dirty="0">
                <a:latin typeface="Arial"/>
                <a:cs typeface="Arial"/>
              </a:rPr>
              <a:t>While there are a variety of checklists available that cover the financial aspects of preparing for retirement, it can be difficult to think about all of the </a:t>
            </a:r>
            <a:r>
              <a:rPr lang="en-US" u="sng" dirty="0">
                <a:latin typeface="Arial"/>
                <a:cs typeface="Arial"/>
              </a:rPr>
              <a:t>nonfinancial</a:t>
            </a:r>
            <a:r>
              <a:rPr lang="en-US" dirty="0">
                <a:latin typeface="Arial"/>
                <a:cs typeface="Arial"/>
              </a:rPr>
              <a:t> details that someone needs to consider, so we've compiled a checklist for that. It includes things like:</a:t>
            </a:r>
            <a:endParaRPr lang="en-US" dirty="0"/>
          </a:p>
          <a:p>
            <a:pPr indent="-160020">
              <a:buFont typeface="Arial,Sans-Serif"/>
              <a:buChar char="•"/>
              <a:defRPr/>
            </a:pPr>
            <a:r>
              <a:rPr lang="en-US" dirty="0">
                <a:latin typeface="Arial"/>
                <a:cs typeface="Arial"/>
              </a:rPr>
              <a:t>Creating a vision (+ personalized action plan)</a:t>
            </a:r>
          </a:p>
          <a:p>
            <a:pPr indent="-160020">
              <a:buFont typeface="Arial,Sans-Serif"/>
              <a:buChar char="•"/>
              <a:defRPr/>
            </a:pPr>
            <a:r>
              <a:rPr lang="en-US" dirty="0">
                <a:latin typeface="Arial"/>
                <a:cs typeface="Arial"/>
              </a:rPr>
              <a:t>Defining a target retirement age</a:t>
            </a:r>
          </a:p>
          <a:p>
            <a:pPr indent="-160020">
              <a:buFont typeface="Arial"/>
              <a:buChar char="•"/>
              <a:defRPr/>
            </a:pPr>
            <a:r>
              <a:rPr lang="en-US" dirty="0"/>
              <a:t>Talking with your family about your vision</a:t>
            </a:r>
          </a:p>
          <a:p>
            <a:pPr indent="-160020">
              <a:buFont typeface="Arial,Sans-Serif"/>
              <a:buChar char="•"/>
              <a:defRPr/>
            </a:pPr>
            <a:r>
              <a:rPr lang="en-US" dirty="0">
                <a:latin typeface="Arial"/>
                <a:cs typeface="Arial"/>
              </a:rPr>
              <a:t>Considering potential health care needs in retirement</a:t>
            </a:r>
            <a:endParaRPr lang="en-US" dirty="0"/>
          </a:p>
          <a:p>
            <a:pPr indent="-160020">
              <a:buFont typeface="Arial,Sans-Serif"/>
              <a:buChar char="•"/>
              <a:defRPr/>
            </a:pPr>
            <a:r>
              <a:rPr lang="en-US" dirty="0">
                <a:latin typeface="Arial"/>
                <a:cs typeface="Arial"/>
              </a:rPr>
              <a:t>Learning about Medicare and Social Security benefits</a:t>
            </a:r>
          </a:p>
          <a:p>
            <a:pPr>
              <a:defRPr/>
            </a:pPr>
            <a:r>
              <a:rPr lang="en-US" dirty="0">
                <a:latin typeface="Arial"/>
                <a:cs typeface="Arial"/>
              </a:rPr>
              <a:t>The checklist can be used to introduce the program to </a:t>
            </a:r>
            <a:r>
              <a:rPr lang="en-US" dirty="0" err="1">
                <a:latin typeface="Arial"/>
                <a:cs typeface="Arial"/>
              </a:rPr>
              <a:t>preretirees</a:t>
            </a:r>
            <a:r>
              <a:rPr lang="en-US" dirty="0">
                <a:latin typeface="Arial"/>
                <a:cs typeface="Arial"/>
              </a:rPr>
              <a:t>, or as a follow-up to the workbook/</a:t>
            </a:r>
            <a:r>
              <a:rPr lang="en-US" dirty="0" err="1">
                <a:latin typeface="Arial"/>
                <a:cs typeface="Arial"/>
              </a:rPr>
              <a:t>eWorkbook</a:t>
            </a:r>
            <a:r>
              <a:rPr lang="en-US" dirty="0">
                <a:latin typeface="Arial"/>
                <a:cs typeface="Arial"/>
              </a:rPr>
              <a:t> for additional next steps to help prepare for the nonfinancial aspects of retirement.</a:t>
            </a:r>
            <a:endParaRPr lang="en-US" b="1" dirty="0">
              <a:latin typeface="Arial"/>
              <a:cs typeface="Arial"/>
            </a:endParaRPr>
          </a:p>
          <a:p>
            <a:pPr marL="342265" indent="-342265">
              <a:defRPr/>
            </a:pPr>
            <a:endParaRPr lang="en-US" b="1" dirty="0">
              <a:latin typeface="Arial"/>
              <a:cs typeface="Arial"/>
            </a:endParaRPr>
          </a:p>
          <a:p>
            <a:pPr marL="342265" indent="-342265">
              <a:defRPr/>
            </a:pPr>
            <a:r>
              <a:rPr lang="en-US" b="1" dirty="0">
                <a:latin typeface="Arial"/>
                <a:cs typeface="Arial"/>
              </a:rPr>
              <a:t>Conversation Starters: </a:t>
            </a:r>
            <a:endParaRPr lang="en-US" dirty="0"/>
          </a:p>
          <a:p>
            <a:r>
              <a:rPr lang="en-US" kern="1200" dirty="0">
                <a:effectLst/>
                <a:latin typeface="Arial"/>
                <a:cs typeface="Arial"/>
              </a:rPr>
              <a:t>Ongoing article series</a:t>
            </a:r>
            <a:r>
              <a:rPr lang="en-US" dirty="0">
                <a:latin typeface="Arial"/>
                <a:cs typeface="Arial"/>
              </a:rPr>
              <a:t> that allows you to stay in front of your clients with fresh, relevant insights.</a:t>
            </a:r>
          </a:p>
          <a:p>
            <a:endParaRPr lang="en-US" dirty="0">
              <a:latin typeface="Arial"/>
              <a:cs typeface="Arial"/>
            </a:endParaRPr>
          </a:p>
          <a:p>
            <a:r>
              <a:rPr lang="en-US" b="1" dirty="0">
                <a:latin typeface="Arial"/>
                <a:cs typeface="Arial"/>
              </a:rPr>
              <a:t>Building a Bridge brochure: </a:t>
            </a:r>
          </a:p>
          <a:p>
            <a:r>
              <a:rPr lang="en-US" dirty="0">
                <a:latin typeface="Arial"/>
                <a:cs typeface="Arial"/>
              </a:rPr>
              <a:t>Provides an overview on how a retirement vision can help </a:t>
            </a:r>
            <a:r>
              <a:rPr lang="en-US" dirty="0" err="1">
                <a:latin typeface="Arial"/>
                <a:cs typeface="Arial"/>
              </a:rPr>
              <a:t>preretirees</a:t>
            </a:r>
            <a:r>
              <a:rPr lang="en-US" dirty="0">
                <a:latin typeface="Arial"/>
                <a:cs typeface="Arial"/>
              </a:rPr>
              <a:t> understand their retirement income needs and the types of financial solutions they could consider for their retirement portfolios.</a:t>
            </a:r>
          </a:p>
        </p:txBody>
      </p:sp>
      <p:sp>
        <p:nvSpPr>
          <p:cNvPr id="4" name="Slide Number Placeholder 3"/>
          <p:cNvSpPr>
            <a:spLocks noGrp="1"/>
          </p:cNvSpPr>
          <p:nvPr>
            <p:ph type="sldNum" sz="quarter" idx="10"/>
          </p:nvPr>
        </p:nvSpPr>
        <p:spPr/>
        <p:txBody>
          <a:bodyPr/>
          <a:lstStyle/>
          <a:p>
            <a:fld id="{CFA5BF29-3A85-45E8-9EC2-6FCFBE5E0498}" type="slidenum">
              <a:rPr lang="en-US" smtClean="0"/>
              <a:t>67</a:t>
            </a:fld>
            <a:endParaRPr lang="en-US" dirty="0"/>
          </a:p>
        </p:txBody>
      </p:sp>
    </p:spTree>
    <p:extLst>
      <p:ext uri="{BB962C8B-B14F-4D97-AF65-F5344CB8AC3E}">
        <p14:creationId xmlns:p14="http://schemas.microsoft.com/office/powerpoint/2010/main" val="14232618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5000"/>
              </a:lnSpc>
            </a:pPr>
            <a:r>
              <a:rPr lang="en-US" b="1" dirty="0">
                <a:latin typeface="Arial"/>
                <a:cs typeface="Arial"/>
              </a:rPr>
              <a:t>[Optional]</a:t>
            </a:r>
          </a:p>
          <a:p>
            <a:pPr>
              <a:lnSpc>
                <a:spcPct val="95000"/>
              </a:lnSpc>
            </a:pPr>
            <a:endParaRPr lang="en-US" dirty="0">
              <a:latin typeface="Arial"/>
              <a:cs typeface="Arial"/>
            </a:endParaRPr>
          </a:p>
          <a:p>
            <a:pPr>
              <a:lnSpc>
                <a:spcPct val="95000"/>
              </a:lnSpc>
            </a:pPr>
            <a:r>
              <a:rPr lang="en-US" dirty="0">
                <a:latin typeface="Arial"/>
                <a:cs typeface="Arial"/>
              </a:rPr>
              <a:t>Additional resources specific for financial professionals [as well as employer clients] include:</a:t>
            </a:r>
          </a:p>
          <a:p>
            <a:pPr>
              <a:lnSpc>
                <a:spcPct val="95000"/>
              </a:lnSpc>
            </a:pPr>
            <a:endParaRPr lang="en-US" dirty="0"/>
          </a:p>
          <a:p>
            <a:pPr marL="285750" indent="-285750">
              <a:lnSpc>
                <a:spcPct val="95000"/>
              </a:lnSpc>
              <a:buFont typeface="Arial,Sans-Serif"/>
              <a:buChar char="•"/>
            </a:pPr>
            <a:r>
              <a:rPr lang="en-US" dirty="0">
                <a:latin typeface="Arial"/>
                <a:cs typeface="Arial"/>
              </a:rPr>
              <a:t>This presentation, which you can share with other members of your team, your practice, and your organization [as well as with your employer clients, if applicable].</a:t>
            </a:r>
          </a:p>
          <a:p>
            <a:pPr marL="285750" indent="-285750">
              <a:lnSpc>
                <a:spcPct val="95000"/>
              </a:lnSpc>
              <a:buFont typeface="Arial,Sans-Serif"/>
              <a:buChar char="•"/>
            </a:pPr>
            <a:r>
              <a:rPr lang="en-US" dirty="0">
                <a:latin typeface="Arial"/>
                <a:cs typeface="Arial"/>
              </a:rPr>
              <a:t>Program guide—a 2-page summary of Visualize Retirement's key points, with a complete list of resources. </a:t>
            </a:r>
          </a:p>
          <a:p>
            <a:pPr marL="285750" indent="-285750">
              <a:lnSpc>
                <a:spcPct val="95000"/>
              </a:lnSpc>
              <a:buFont typeface="Arial,Sans-Serif"/>
              <a:buChar char="•"/>
            </a:pPr>
            <a:endParaRPr lang="en-US" dirty="0"/>
          </a:p>
          <a:p>
            <a:pPr>
              <a:lnSpc>
                <a:spcPct val="95000"/>
              </a:lnSpc>
            </a:pPr>
            <a:r>
              <a:rPr lang="en-US" dirty="0">
                <a:latin typeface="Arial"/>
                <a:cs typeface="Arial"/>
              </a:rPr>
              <a:t>Access to all of these resources is available on the TRP website.</a:t>
            </a:r>
          </a:p>
          <a:p>
            <a:pPr>
              <a:lnSpc>
                <a:spcPct val="95000"/>
              </a:lnSpc>
            </a:pPr>
            <a:endParaRPr lang="en-US" dirty="0"/>
          </a:p>
          <a:p>
            <a:pPr>
              <a:lnSpc>
                <a:spcPct val="95000"/>
              </a:lnSpc>
            </a:pPr>
            <a:r>
              <a:rPr lang="en-US" b="1" dirty="0">
                <a:latin typeface="Arial"/>
                <a:cs typeface="Arial"/>
              </a:rPr>
              <a:t>[For DCIO Financial Professionals]</a:t>
            </a:r>
            <a:endParaRPr lang="en-US" b="1" dirty="0"/>
          </a:p>
          <a:p>
            <a:pPr marL="285750" indent="-285750">
              <a:lnSpc>
                <a:spcPct val="95000"/>
              </a:lnSpc>
              <a:buFont typeface="Arial"/>
              <a:buChar char="•"/>
            </a:pPr>
            <a:endParaRPr lang="en-US" dirty="0"/>
          </a:p>
          <a:p>
            <a:pPr>
              <a:lnSpc>
                <a:spcPct val="95000"/>
              </a:lnSpc>
            </a:pPr>
            <a:r>
              <a:rPr lang="en-US" dirty="0">
                <a:latin typeface="Arial"/>
                <a:cs typeface="Arial"/>
              </a:rPr>
              <a:t>If you use the </a:t>
            </a:r>
            <a:r>
              <a:rPr lang="en-US" dirty="0" err="1">
                <a:latin typeface="Arial"/>
                <a:cs typeface="Arial"/>
              </a:rPr>
              <a:t>eWorkbook</a:t>
            </a:r>
            <a:r>
              <a:rPr lang="en-US" dirty="0">
                <a:latin typeface="Arial"/>
                <a:cs typeface="Arial"/>
              </a:rPr>
              <a:t> with your employer clients, you will be able to share executive-summary level reporting on the usage, and any feedback, by their employees.</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68</a:t>
            </a:fld>
            <a:endParaRPr lang="en-US" dirty="0"/>
          </a:p>
        </p:txBody>
      </p:sp>
    </p:spTree>
    <p:extLst>
      <p:ext uri="{BB962C8B-B14F-4D97-AF65-F5344CB8AC3E}">
        <p14:creationId xmlns:p14="http://schemas.microsoft.com/office/powerpoint/2010/main" val="21482146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latin typeface="Arial"/>
                <a:cs typeface="Arial"/>
              </a:rPr>
              <a:t>Let's review what we've covered during our time together.</a:t>
            </a:r>
            <a:endParaRPr lang="en-US" dirty="0"/>
          </a:p>
          <a:p>
            <a:endParaRPr lang="en-US" dirty="0"/>
          </a:p>
          <a:p>
            <a:r>
              <a:rPr lang="en-US" dirty="0">
                <a:latin typeface="Arial"/>
                <a:cs typeface="Arial"/>
              </a:rPr>
              <a:t>We started with why </a:t>
            </a:r>
            <a:r>
              <a:rPr lang="en-US" dirty="0" err="1">
                <a:latin typeface="Arial"/>
                <a:cs typeface="Arial"/>
              </a:rPr>
              <a:t>nonfinancials</a:t>
            </a:r>
            <a:r>
              <a:rPr lang="en-US" dirty="0">
                <a:latin typeface="Arial"/>
                <a:cs typeface="Arial"/>
              </a:rPr>
              <a:t> are so important. They are a key part of retirees' happiness and provide a more holistic view of what is important to </a:t>
            </a:r>
            <a:r>
              <a:rPr lang="en-US" dirty="0" err="1">
                <a:latin typeface="Arial"/>
                <a:cs typeface="Arial"/>
              </a:rPr>
              <a:t>preretirees</a:t>
            </a:r>
            <a:r>
              <a:rPr lang="en-US" dirty="0">
                <a:latin typeface="Arial"/>
                <a:cs typeface="Arial"/>
              </a:rPr>
              <a:t>.</a:t>
            </a:r>
          </a:p>
          <a:p>
            <a:endParaRPr lang="en-US" dirty="0"/>
          </a:p>
          <a:p>
            <a:r>
              <a:rPr lang="en-US" dirty="0">
                <a:latin typeface="Arial"/>
                <a:cs typeface="Arial"/>
              </a:rPr>
              <a:t>Those </a:t>
            </a:r>
            <a:r>
              <a:rPr lang="en-US" dirty="0" err="1">
                <a:latin typeface="Arial"/>
                <a:cs typeface="Arial"/>
              </a:rPr>
              <a:t>nonfinancials</a:t>
            </a:r>
            <a:r>
              <a:rPr lang="en-US" dirty="0">
                <a:latin typeface="Arial"/>
                <a:cs typeface="Arial"/>
              </a:rPr>
              <a:t> include someone's retirement vision, as well as their preferences when it comes to retirement income and the planning process itself.</a:t>
            </a:r>
          </a:p>
          <a:p>
            <a:endParaRPr lang="en-US" dirty="0"/>
          </a:p>
          <a:p>
            <a:r>
              <a:rPr lang="en-US" dirty="0">
                <a:latin typeface="Arial"/>
                <a:cs typeface="Arial"/>
              </a:rPr>
              <a:t>Using those inputs, a </a:t>
            </a:r>
            <a:r>
              <a:rPr lang="en-US" dirty="0" err="1">
                <a:latin typeface="Arial"/>
                <a:cs typeface="Arial"/>
              </a:rPr>
              <a:t>pretiree</a:t>
            </a:r>
            <a:r>
              <a:rPr lang="en-US" dirty="0">
                <a:latin typeface="Arial"/>
                <a:cs typeface="Arial"/>
              </a:rPr>
              <a:t> can build their Personal Action Plan and Retirement Saving and Spending plan. The latter ranging from Standard Rules of Thumb, to personalizing those rules of thumb based on what their vision indicates might happen to their lifestyle, to a detailed financial plan. And you can customize what you deliver and how you communicate it based on your own process and the needs of a particular </a:t>
            </a:r>
            <a:r>
              <a:rPr lang="en-US" dirty="0" err="1">
                <a:latin typeface="Arial"/>
                <a:cs typeface="Arial"/>
              </a:rPr>
              <a:t>preretiree</a:t>
            </a:r>
            <a:r>
              <a:rPr lang="en-US" dirty="0">
                <a:latin typeface="Arial"/>
                <a:cs typeface="Arial"/>
              </a:rPr>
              <a:t>.</a:t>
            </a:r>
          </a:p>
          <a:p>
            <a:endParaRPr lang="en-US" dirty="0"/>
          </a:p>
          <a:p>
            <a:r>
              <a:rPr lang="en-US" dirty="0">
                <a:latin typeface="Arial"/>
                <a:cs typeface="Arial"/>
              </a:rPr>
              <a:t>In sum, our program puts you at the center of helping </a:t>
            </a:r>
            <a:r>
              <a:rPr lang="en-US" dirty="0" err="1">
                <a:latin typeface="Arial"/>
                <a:cs typeface="Arial"/>
              </a:rPr>
              <a:t>preretirees</a:t>
            </a:r>
            <a:r>
              <a:rPr lang="en-US" dirty="0">
                <a:latin typeface="Arial"/>
                <a:cs typeface="Arial"/>
              </a:rPr>
              <a:t> create their retirement vision, and move from vision to reality.</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69</a:t>
            </a:fld>
            <a:endParaRPr lang="en-US" dirty="0"/>
          </a:p>
        </p:txBody>
      </p:sp>
    </p:spTree>
    <p:extLst>
      <p:ext uri="{BB962C8B-B14F-4D97-AF65-F5344CB8AC3E}">
        <p14:creationId xmlns:p14="http://schemas.microsoft.com/office/powerpoint/2010/main" val="13549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0000"/>
              </a:lnSpc>
            </a:pPr>
            <a:r>
              <a:rPr lang="en-US" b="1" dirty="0"/>
              <a:t>[Optional]</a:t>
            </a:r>
            <a:endParaRPr lang="en-US" dirty="0"/>
          </a:p>
          <a:p>
            <a:pPr>
              <a:lnSpc>
                <a:spcPct val="90000"/>
              </a:lnSpc>
            </a:pPr>
            <a:endParaRPr lang="en-US" dirty="0">
              <a:latin typeface="Arial"/>
              <a:cs typeface="Arial"/>
            </a:endParaRPr>
          </a:p>
          <a:p>
            <a:pPr>
              <a:lnSpc>
                <a:spcPct val="90000"/>
              </a:lnSpc>
            </a:pPr>
            <a:r>
              <a:rPr lang="en-US" dirty="0">
                <a:latin typeface="Arial"/>
                <a:cs typeface="Arial"/>
              </a:rPr>
              <a:t>Volunteering.</a:t>
            </a:r>
          </a:p>
          <a:p>
            <a:pPr>
              <a:lnSpc>
                <a:spcPct val="90000"/>
              </a:lnSpc>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7</a:t>
            </a:fld>
            <a:endParaRPr lang="en-US" dirty="0"/>
          </a:p>
        </p:txBody>
      </p:sp>
    </p:spTree>
    <p:extLst>
      <p:ext uri="{BB962C8B-B14F-4D97-AF65-F5344CB8AC3E}">
        <p14:creationId xmlns:p14="http://schemas.microsoft.com/office/powerpoint/2010/main" val="3869638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70</a:t>
            </a:fld>
            <a:endParaRPr lang="en-US" dirty="0"/>
          </a:p>
        </p:txBody>
      </p:sp>
    </p:spTree>
    <p:extLst>
      <p:ext uri="{BB962C8B-B14F-4D97-AF65-F5344CB8AC3E}">
        <p14:creationId xmlns:p14="http://schemas.microsoft.com/office/powerpoint/2010/main" val="16222036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r>
              <a:rPr lang="en-US" dirty="0"/>
              <a:t>Thank you for your time, and confidence, in T. Rowe Price.</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71</a:t>
            </a:fld>
            <a:endParaRPr lang="en-US" dirty="0"/>
          </a:p>
        </p:txBody>
      </p:sp>
    </p:spTree>
    <p:extLst>
      <p:ext uri="{BB962C8B-B14F-4D97-AF65-F5344CB8AC3E}">
        <p14:creationId xmlns:p14="http://schemas.microsoft.com/office/powerpoint/2010/main" val="15682002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72</a:t>
            </a:fld>
            <a:endParaRPr lang="en-US" dirty="0"/>
          </a:p>
        </p:txBody>
      </p:sp>
    </p:spTree>
    <p:extLst>
      <p:ext uri="{BB962C8B-B14F-4D97-AF65-F5344CB8AC3E}">
        <p14:creationId xmlns:p14="http://schemas.microsoft.com/office/powerpoint/2010/main" val="14970638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7062"/>
          </a:xfrm>
        </p:spPr>
      </p:sp>
      <p:sp>
        <p:nvSpPr>
          <p:cNvPr id="3" name="Notes Placeholder 2"/>
          <p:cNvSpPr>
            <a:spLocks noGrp="1"/>
          </p:cNvSpPr>
          <p:nvPr>
            <p:ph type="body" idx="1"/>
            <p:custDataLst>
              <p:tags r:id="rId1"/>
            </p:custDataLst>
          </p:nvPr>
        </p:nvSpPr>
        <p:spPr>
          <a:xfrm>
            <a:off x="694944" y="4050792"/>
            <a:ext cx="5630862" cy="3904353"/>
          </a:xfrm>
        </p:spPr>
        <p:txBody>
          <a:bodyPr/>
          <a:lstStyle/>
          <a:p>
            <a:r>
              <a:rPr lang="en-US" dirty="0">
                <a:latin typeface="Arial"/>
                <a:cs typeface="Arial"/>
              </a:rPr>
              <a:t>[For co-branding instructions, see Slide 73.]</a:t>
            </a:r>
            <a:endParaRPr lang="en-US" dirty="0"/>
          </a:p>
          <a:p>
            <a:endParaRPr lang="en-US" dirty="0">
              <a:latin typeface="Arial"/>
              <a:cs typeface="Arial"/>
            </a:endParaRPr>
          </a:p>
          <a:p>
            <a:r>
              <a:rPr lang="en-US" dirty="0">
                <a:latin typeface="Arial"/>
                <a:cs typeface="Arial"/>
              </a:rPr>
              <a:t>[Note to Presenter:</a:t>
            </a:r>
          </a:p>
          <a:p>
            <a:r>
              <a:rPr lang="en-US" dirty="0">
                <a:latin typeface="Arial"/>
                <a:cs typeface="Arial"/>
              </a:rPr>
              <a:t> </a:t>
            </a:r>
          </a:p>
          <a:p>
            <a:r>
              <a:rPr lang="en-US" dirty="0">
                <a:latin typeface="Arial"/>
                <a:cs typeface="Arial"/>
              </a:rPr>
              <a:t>Talking point copy in brackets are notes to you (as opposed to points to make about the content on the slide).</a:t>
            </a:r>
          </a:p>
          <a:p>
            <a:r>
              <a:rPr lang="en-US" dirty="0">
                <a:latin typeface="Arial"/>
                <a:cs typeface="Arial"/>
              </a:rPr>
              <a:t> </a:t>
            </a:r>
          </a:p>
          <a:p>
            <a:r>
              <a:rPr lang="en-US" dirty="0">
                <a:latin typeface="Arial"/>
                <a:cs typeface="Arial"/>
              </a:rPr>
              <a:t>You may adapt the presentation to your audience and the time you have available in two ways:</a:t>
            </a:r>
          </a:p>
          <a:p>
            <a:r>
              <a:rPr lang="en-US" dirty="0">
                <a:latin typeface="Arial"/>
                <a:cs typeface="Arial"/>
              </a:rPr>
              <a:t> </a:t>
            </a:r>
          </a:p>
          <a:p>
            <a:r>
              <a:rPr lang="en-US" dirty="0">
                <a:latin typeface="Arial"/>
                <a:cs typeface="Arial"/>
              </a:rPr>
              <a:t>1.</a:t>
            </a:r>
            <a:r>
              <a:rPr lang="en-US" u="sng" dirty="0">
                <a:latin typeface="Arial"/>
                <a:cs typeface="Arial"/>
              </a:rPr>
              <a:t>Talking points</a:t>
            </a:r>
            <a:r>
              <a:rPr lang="en-US" dirty="0">
                <a:latin typeface="Arial"/>
                <a:cs typeface="Arial"/>
              </a:rPr>
              <a:t> specific to particular audience have </a:t>
            </a:r>
            <a:r>
              <a:rPr lang="en-US" b="1" dirty="0">
                <a:latin typeface="Arial"/>
                <a:cs typeface="Arial"/>
              </a:rPr>
              <a:t>[For Audience Name]</a:t>
            </a:r>
            <a:r>
              <a:rPr lang="en-US" dirty="0">
                <a:latin typeface="Arial"/>
                <a:cs typeface="Arial"/>
              </a:rPr>
              <a:t> as a header in the talking points.</a:t>
            </a:r>
          </a:p>
          <a:p>
            <a:endParaRPr lang="en-US" dirty="0"/>
          </a:p>
          <a:p>
            <a:r>
              <a:rPr lang="en-US" dirty="0">
                <a:latin typeface="Arial"/>
                <a:cs typeface="Arial"/>
              </a:rPr>
              <a:t>2.Slides that are optional (based on audience or timing) have </a:t>
            </a:r>
            <a:r>
              <a:rPr lang="en-US" b="1" dirty="0">
                <a:latin typeface="Arial"/>
                <a:cs typeface="Arial"/>
              </a:rPr>
              <a:t>[Optional]</a:t>
            </a:r>
            <a:r>
              <a:rPr lang="en-US" dirty="0">
                <a:latin typeface="Arial"/>
                <a:cs typeface="Arial"/>
              </a:rPr>
              <a:t> at the top. For timing, you might consider skipping the following slides (listed in the order that you might consider leaving them out):</a:t>
            </a:r>
          </a:p>
          <a:p>
            <a:pPr marL="285750" indent="-285750">
              <a:buFont typeface="Arial"/>
              <a:buChar char="•"/>
            </a:pPr>
            <a:r>
              <a:rPr lang="en-US" dirty="0">
                <a:latin typeface="Arial"/>
                <a:cs typeface="Arial"/>
              </a:rPr>
              <a:t>TBD</a:t>
            </a:r>
            <a:endParaRPr lang="en-US" dirty="0"/>
          </a:p>
          <a:p>
            <a:endParaRPr lang="en-US" dirty="0">
              <a:latin typeface="Arial"/>
              <a:cs typeface="Arial"/>
            </a:endParaRPr>
          </a:p>
          <a:p>
            <a:r>
              <a:rPr lang="en-US" dirty="0">
                <a:latin typeface="Arial"/>
                <a:cs typeface="Arial"/>
              </a:rPr>
              <a:t>-----------------------------------------</a:t>
            </a:r>
          </a:p>
          <a:p>
            <a:endParaRPr lang="en-US" dirty="0">
              <a:latin typeface="Arial"/>
              <a:cs typeface="Arial"/>
            </a:endParaRPr>
          </a:p>
          <a:p>
            <a:r>
              <a:rPr lang="en-US" dirty="0">
                <a:latin typeface="Arial"/>
                <a:cs typeface="Arial"/>
              </a:rPr>
              <a:t>Today we’re going to talk about </a:t>
            </a:r>
            <a:r>
              <a:rPr lang="en-US" dirty="0" err="1">
                <a:latin typeface="Arial"/>
                <a:cs typeface="Arial"/>
              </a:rPr>
              <a:t>preretirees</a:t>
            </a:r>
            <a:r>
              <a:rPr lang="en-US" dirty="0">
                <a:latin typeface="Arial"/>
                <a:cs typeface="Arial"/>
              </a:rPr>
              <a:t> and the transition to retirement.</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an industry, we’ve been so focused on outlining financial and income needs related to retirement, that sometimes we forget that behind the numbers is someone’s retirement life. And that is the most important thing to that individual. </a:t>
            </a:r>
          </a:p>
        </p:txBody>
      </p:sp>
      <p:sp>
        <p:nvSpPr>
          <p:cNvPr id="5" name="Slide Number Placeholder 6">
            <a:extLst>
              <a:ext uri="{FF2B5EF4-FFF2-40B4-BE49-F238E27FC236}">
                <a16:creationId xmlns:a16="http://schemas.microsoft.com/office/drawing/2014/main" id="{1A70079E-087A-5C4B-9A59-1239B12C5969}"/>
              </a:ext>
            </a:extLst>
          </p:cNvPr>
          <p:cNvSpPr>
            <a:spLocks noGrp="1"/>
          </p:cNvSpPr>
          <p:nvPr>
            <p:ph type="sldNum" sz="quarter" idx="5"/>
          </p:nvPr>
        </p:nvSpPr>
        <p:spPr>
          <a:xfrm>
            <a:off x="5953259" y="8929981"/>
            <a:ext cx="347730" cy="202842"/>
          </a:xfrm>
          <a:prstGeom prst="rect">
            <a:avLst/>
          </a:prstGeom>
        </p:spPr>
        <p:txBody>
          <a:bodyPr vert="horz" lIns="91440" tIns="45720" rIns="91440" bIns="45720" rtlCol="0" anchor="ctr"/>
          <a:lstStyle>
            <a:lvl1pPr algn="ctr">
              <a:defRPr sz="900" b="1" i="0">
                <a:solidFill>
                  <a:srgbClr val="054C70"/>
                </a:solidFill>
                <a:latin typeface="Arial Black" panose="020B0604020202020204" pitchFamily="34" charset="0"/>
                <a:cs typeface="Arial Black" panose="020B0604020202020204" pitchFamily="34" charset="0"/>
              </a:defRPr>
            </a:lvl1pPr>
          </a:lstStyle>
          <a:p>
            <a:fld id="{CFA5BF29-3A85-45E8-9EC2-6FCFBE5E0498}" type="slidenum">
              <a:rPr lang="en-US" smtClean="0"/>
              <a:pPr/>
              <a:t>73</a:t>
            </a:fld>
            <a:endParaRPr lang="en-US" dirty="0"/>
          </a:p>
        </p:txBody>
      </p:sp>
    </p:spTree>
    <p:extLst>
      <p:ext uri="{BB962C8B-B14F-4D97-AF65-F5344CB8AC3E}">
        <p14:creationId xmlns:p14="http://schemas.microsoft.com/office/powerpoint/2010/main" val="39716642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t>74</a:t>
            </a:fld>
            <a:endParaRPr lang="en-US" dirty="0"/>
          </a:p>
        </p:txBody>
      </p:sp>
    </p:spTree>
    <p:extLst>
      <p:ext uri="{BB962C8B-B14F-4D97-AF65-F5344CB8AC3E}">
        <p14:creationId xmlns:p14="http://schemas.microsoft.com/office/powerpoint/2010/main" val="380164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0000"/>
              </a:lnSpc>
            </a:pPr>
            <a:r>
              <a:rPr lang="en-US" b="1" dirty="0"/>
              <a:t>[Optional]</a:t>
            </a:r>
            <a:endParaRPr lang="en-US" dirty="0"/>
          </a:p>
          <a:p>
            <a:pPr>
              <a:lnSpc>
                <a:spcPct val="90000"/>
              </a:lnSpc>
            </a:pPr>
            <a:endParaRPr lang="en-US" dirty="0">
              <a:latin typeface="Arial"/>
              <a:cs typeface="Arial"/>
            </a:endParaRPr>
          </a:p>
          <a:p>
            <a:pPr>
              <a:lnSpc>
                <a:spcPct val="90000"/>
              </a:lnSpc>
            </a:pPr>
            <a:r>
              <a:rPr lang="en-US" dirty="0">
                <a:latin typeface="Arial"/>
                <a:cs typeface="Arial"/>
              </a:rPr>
              <a:t>Hobbies.</a:t>
            </a:r>
          </a:p>
          <a:p>
            <a:pPr>
              <a:lnSpc>
                <a:spcPct val="90000"/>
              </a:lnSpc>
            </a:pPr>
            <a:endParaRPr lang="en-US" dirty="0">
              <a:latin typeface="Arial"/>
              <a:cs typeface="Arial"/>
            </a:endParaRPr>
          </a:p>
          <a:p>
            <a:r>
              <a:rPr lang="en-US" dirty="0">
                <a:latin typeface="Arial"/>
                <a:cs typeface="Arial"/>
              </a:rPr>
              <a:t>Many of you likely thought of those things as well.</a:t>
            </a:r>
          </a:p>
          <a:p>
            <a:pPr>
              <a:lnSpc>
                <a:spcPct val="90000"/>
              </a:lnSpc>
            </a:pPr>
            <a:endParaRPr lang="en-US" dirty="0">
              <a:latin typeface="Arial"/>
              <a:cs typeface="Arial"/>
            </a:endParaRPr>
          </a:p>
          <a:p>
            <a:pPr>
              <a:lnSpc>
                <a:spcPct val="90000"/>
              </a:lnSpc>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CFA5BF29-3A85-45E8-9EC2-6FCFBE5E0498}" type="slidenum">
              <a:rPr lang="en-US" smtClean="0"/>
              <a:t>8</a:t>
            </a:fld>
            <a:endParaRPr lang="en-US" dirty="0"/>
          </a:p>
        </p:txBody>
      </p:sp>
    </p:spTree>
    <p:extLst>
      <p:ext uri="{BB962C8B-B14F-4D97-AF65-F5344CB8AC3E}">
        <p14:creationId xmlns:p14="http://schemas.microsoft.com/office/powerpoint/2010/main" val="224891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pPr>
              <a:lnSpc>
                <a:spcPct val="90000"/>
              </a:lnSpc>
            </a:pPr>
            <a:r>
              <a:rPr lang="en-US" b="1" dirty="0">
                <a:latin typeface="Arial"/>
                <a:cs typeface="Arial"/>
              </a:rPr>
              <a:t>[Optional]</a:t>
            </a:r>
            <a:endParaRPr lang="en-US" dirty="0">
              <a:latin typeface="Arial"/>
              <a:cs typeface="Arial"/>
            </a:endParaRPr>
          </a:p>
          <a:p>
            <a:pPr>
              <a:lnSpc>
                <a:spcPct val="90000"/>
              </a:lnSpc>
            </a:pPr>
            <a:endParaRPr lang="en-US" dirty="0">
              <a:latin typeface="Arial"/>
              <a:cs typeface="Arial"/>
            </a:endParaRPr>
          </a:p>
          <a:p>
            <a:pPr>
              <a:lnSpc>
                <a:spcPct val="90000"/>
              </a:lnSpc>
            </a:pPr>
            <a:r>
              <a:rPr lang="en-US" dirty="0">
                <a:latin typeface="Arial"/>
                <a:cs typeface="Arial"/>
              </a:rPr>
              <a:t>You know what I've never heard, though, no matter how many times I've asked this question, no matter who I ask it of, or how many of them there are (even if it's of financial professionals who spend their entire days focused on financial topics)? </a:t>
            </a:r>
          </a:p>
          <a:p>
            <a:pPr>
              <a:lnSpc>
                <a:spcPct val="90000"/>
              </a:lnSpc>
            </a:pPr>
            <a:endParaRPr lang="en-US" dirty="0"/>
          </a:p>
          <a:p>
            <a:pPr>
              <a:lnSpc>
                <a:spcPct val="90000"/>
              </a:lnSpc>
            </a:pPr>
            <a:r>
              <a:rPr lang="en-US" dirty="0">
                <a:latin typeface="Arial"/>
                <a:cs typeface="Arial"/>
              </a:rPr>
              <a:t>I have never had someone lean back, close their eyes, and say, "When I imagine my own retirement, I think of the Social Security rules associated with earning above a certain dollar amount if I claim my benefit before my Full Retirement Age!" [delivered sarcastically/jokingly].</a:t>
            </a:r>
            <a:endParaRPr lang="en-US" dirty="0"/>
          </a:p>
          <a:p>
            <a:pPr>
              <a:lnSpc>
                <a:spcPct val="90000"/>
              </a:lnSpc>
            </a:pPr>
            <a:endParaRPr lang="en-US" dirty="0"/>
          </a:p>
          <a:p>
            <a:pPr>
              <a:lnSpc>
                <a:spcPct val="90000"/>
              </a:lnSpc>
            </a:pPr>
            <a:r>
              <a:rPr lang="en-US" dirty="0">
                <a:latin typeface="Arial"/>
                <a:cs typeface="Arial"/>
              </a:rPr>
              <a:t>The reason this doesn't happen is because that's not where people start with their dreams for retirement. They don't start with the financial details like savings rates, replacement ratios, or initial withdrawal amounts. Don't get me wrong—those financial aspects are absolutely critical.</a:t>
            </a:r>
          </a:p>
          <a:p>
            <a:pPr>
              <a:lnSpc>
                <a:spcPct val="90000"/>
              </a:lnSpc>
            </a:pPr>
            <a:endParaRPr lang="en-US" dirty="0"/>
          </a:p>
          <a:p>
            <a:pPr>
              <a:lnSpc>
                <a:spcPct val="90000"/>
              </a:lnSpc>
            </a:pPr>
            <a:r>
              <a:rPr lang="en-US" dirty="0">
                <a:latin typeface="Arial"/>
                <a:cs typeface="Arial"/>
              </a:rPr>
              <a:t>But where most people start is with the nonfinancial, more emotional elements. It starts with visualizing retirement.</a:t>
            </a:r>
          </a:p>
          <a:p>
            <a:pPr>
              <a:lnSpc>
                <a:spcPct val="90000"/>
              </a:lnSpc>
            </a:pPr>
            <a:endParaRPr lang="en-US" dirty="0"/>
          </a:p>
          <a:p>
            <a:pPr>
              <a:lnSpc>
                <a:spcPct val="90000"/>
              </a:lnSpc>
            </a:pPr>
            <a:r>
              <a:rPr lang="en-US" dirty="0">
                <a:latin typeface="Arial"/>
                <a:cs typeface="Arial"/>
              </a:rPr>
              <a:t>Today’s session will give you a scalable way to help </a:t>
            </a:r>
            <a:r>
              <a:rPr lang="en-US" dirty="0" err="1">
                <a:latin typeface="Arial"/>
                <a:cs typeface="Arial"/>
              </a:rPr>
              <a:t>preretirees</a:t>
            </a:r>
            <a:r>
              <a:rPr lang="en-US" dirty="0">
                <a:latin typeface="Arial"/>
                <a:cs typeface="Arial"/>
              </a:rPr>
              <a:t> visualize </a:t>
            </a:r>
            <a:r>
              <a:rPr lang="en-US" b="1" dirty="0">
                <a:latin typeface="Arial"/>
                <a:cs typeface="Arial"/>
              </a:rPr>
              <a:t>their</a:t>
            </a:r>
            <a:r>
              <a:rPr lang="en-US" b="1" i="1" dirty="0">
                <a:latin typeface="Arial"/>
                <a:cs typeface="Arial"/>
              </a:rPr>
              <a:t> </a:t>
            </a:r>
            <a:r>
              <a:rPr lang="en-US" dirty="0">
                <a:latin typeface="Arial"/>
                <a:cs typeface="Arial"/>
              </a:rPr>
              <a:t>retirement. This will allow you to better understand who they are as a person, establish a stronger relationship with them, and be able to provide solutions that they can see connecting to their goals.</a:t>
            </a:r>
          </a:p>
          <a:p>
            <a:pPr>
              <a:lnSpc>
                <a:spcPct val="90000"/>
              </a:lnSpc>
            </a:pPr>
            <a:endParaRPr lang="en-US" dirty="0"/>
          </a:p>
          <a:p>
            <a:pPr>
              <a:lnSpc>
                <a:spcPct val="90000"/>
              </a:lnSpc>
            </a:pPr>
            <a:r>
              <a:rPr lang="en-US" dirty="0">
                <a:latin typeface="Arial"/>
                <a:cs typeface="Arial"/>
              </a:rPr>
              <a:t>It gives you a springboard into conversations that </a:t>
            </a:r>
            <a:r>
              <a:rPr lang="en-US" dirty="0" err="1">
                <a:latin typeface="Arial"/>
                <a:cs typeface="Arial"/>
              </a:rPr>
              <a:t>preretirees</a:t>
            </a:r>
            <a:r>
              <a:rPr lang="en-US" dirty="0">
                <a:latin typeface="Arial"/>
                <a:cs typeface="Arial"/>
              </a:rPr>
              <a:t> all need but few are having. That's why we created this program.</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9</a:t>
            </a:fld>
            <a:endParaRPr lang="en-US" dirty="0"/>
          </a:p>
        </p:txBody>
      </p:sp>
    </p:spTree>
    <p:extLst>
      <p:ext uri="{BB962C8B-B14F-4D97-AF65-F5344CB8AC3E}">
        <p14:creationId xmlns:p14="http://schemas.microsoft.com/office/powerpoint/2010/main" val="1005369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AdobeStock_337577177_alt.jpg">
            <a:extLst>
              <a:ext uri="{FF2B5EF4-FFF2-40B4-BE49-F238E27FC236}">
                <a16:creationId xmlns:a16="http://schemas.microsoft.com/office/drawing/2014/main" id="{AFB8FEF3-602F-E949-B2D5-0CC1270BE96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52" y="536"/>
            <a:ext cx="12190094" cy="6856928"/>
          </a:xfrm>
          <a:prstGeom prst="rect">
            <a:avLst/>
          </a:prstGeom>
        </p:spPr>
      </p:pic>
      <p:pic>
        <p:nvPicPr>
          <p:cNvPr id="5" name="Picture 2" descr="\\psf\Home\Desktop\DesatchGears-3.jpg" hidden="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1538418"/>
            <a:ext cx="6030097" cy="4466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userDrawn="1">
            <p:extLst>
              <p:ext uri="{D42A27DB-BD31-4B8C-83A1-F6EECF244321}">
                <p14:modId xmlns:p14="http://schemas.microsoft.com/office/powerpoint/2010/main" val="2426883914"/>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5"/>
                  </a:ext>
                </a:extLst>
              </a:tr>
            </a:tbl>
          </a:graphicData>
        </a:graphic>
      </p:graphicFrame>
      <p:pic>
        <p:nvPicPr>
          <p:cNvPr id="3" name="Picture 3" descr="\\corp.troweprice.net\trp\Native\P1F79U9NT\C1G2WH0DE_Native\Links\TRP_LogoWhite_R_400x97.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69473" y="746514"/>
            <a:ext cx="1905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rp.troweprice.net\trp\Native\P1F79U9NT\C1G2WH0DE_Native\TRP_SymbolBrightBlue_LightBG_R_153x153.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46884" y="476958"/>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4636584" y="4443259"/>
            <a:ext cx="7022016" cy="1003865"/>
          </a:xfrm>
          <a:prstGeom prst="rect">
            <a:avLst/>
          </a:prstGeom>
          <a:noFill/>
        </p:spPr>
        <p:txBody>
          <a:bodyPr wrap="square" lIns="0" tIns="0" rIns="0" bIns="0" rtlCol="0" anchor="b">
            <a:spAutoFit/>
          </a:bodyPr>
          <a:lstStyle/>
          <a:p>
            <a:pPr marL="0" marR="0" indent="0" algn="l" defTabSz="1088473" rtl="0" eaLnBrk="1" fontAlgn="auto" latinLnBrk="0" hangingPunct="1">
              <a:lnSpc>
                <a:spcPct val="80000"/>
              </a:lnSpc>
              <a:spcBef>
                <a:spcPts val="0"/>
              </a:spcBef>
              <a:spcAft>
                <a:spcPts val="400"/>
              </a:spcAft>
              <a:buClr>
                <a:schemeClr val="accent2"/>
              </a:buClr>
              <a:buSzTx/>
              <a:buFont typeface="Wingdings" panose="05000000000000000000" pitchFamily="2" charset="2"/>
              <a:buNone/>
              <a:tabLst/>
              <a:defRPr/>
            </a:pPr>
            <a:r>
              <a:rPr lang="en-US" sz="2000" baseline="0" dirty="0">
                <a:solidFill>
                  <a:schemeClr val="bg1"/>
                </a:solidFill>
                <a:effectLst>
                  <a:outerShdw blurRad="254000" dist="38100" dir="8100000" algn="tr" rotWithShape="0">
                    <a:prstClr val="black">
                      <a:alpha val="40000"/>
                    </a:prstClr>
                  </a:outerShdw>
                </a:effectLst>
              </a:rPr>
              <a:t>FROM VISION TO REALITY</a:t>
            </a:r>
          </a:p>
          <a:p>
            <a:pPr marL="0" indent="0">
              <a:lnSpc>
                <a:spcPct val="85000"/>
              </a:lnSpc>
              <a:spcAft>
                <a:spcPts val="400"/>
              </a:spcAft>
              <a:buClr>
                <a:schemeClr val="accent2"/>
              </a:buClr>
              <a:buFont typeface="Wingdings" panose="05000000000000000000" pitchFamily="2" charset="2"/>
              <a:buNone/>
            </a:pPr>
            <a:r>
              <a:rPr lang="en-US" sz="5400" b="1" dirty="0">
                <a:solidFill>
                  <a:schemeClr val="accent2"/>
                </a:solidFill>
                <a:effectLst>
                  <a:outerShdw blurRad="254000" dist="38100" dir="8100000" algn="tr" rotWithShape="0">
                    <a:prstClr val="black">
                      <a:alpha val="40000"/>
                    </a:prstClr>
                  </a:outerShdw>
                </a:effectLst>
              </a:rPr>
              <a:t>Visualize Retirement</a:t>
            </a:r>
          </a:p>
        </p:txBody>
      </p:sp>
      <p:cxnSp>
        <p:nvCxnSpPr>
          <p:cNvPr id="11" name="Straight Connector 10"/>
          <p:cNvCxnSpPr/>
          <p:nvPr userDrawn="1"/>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40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4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CO-BRANDE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94123-9B4E-AC4B-B36A-3EE44144324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52" y="536"/>
            <a:ext cx="12190094" cy="6856928"/>
          </a:xfrm>
          <a:prstGeom prst="rect">
            <a:avLst/>
          </a:prstGeom>
        </p:spPr>
      </p:pic>
      <p:pic>
        <p:nvPicPr>
          <p:cNvPr id="5" name="Picture 2" descr="\\psf\Home\Desktop\DesatchGears-3.jpg" hidden="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1538418"/>
            <a:ext cx="6030097" cy="4466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userDrawn="1">
            <p:extLst>
              <p:ext uri="{D42A27DB-BD31-4B8C-83A1-F6EECF244321}">
                <p14:modId xmlns:p14="http://schemas.microsoft.com/office/powerpoint/2010/main" val="384454880"/>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5"/>
                  </a:ext>
                </a:extLst>
              </a:tr>
            </a:tbl>
          </a:graphicData>
        </a:graphic>
      </p:graphicFrame>
      <p:sp>
        <p:nvSpPr>
          <p:cNvPr id="9" name="TextBox 8"/>
          <p:cNvSpPr txBox="1"/>
          <p:nvPr userDrawn="1"/>
        </p:nvSpPr>
        <p:spPr>
          <a:xfrm>
            <a:off x="4636584" y="4443259"/>
            <a:ext cx="7022016" cy="1003865"/>
          </a:xfrm>
          <a:prstGeom prst="rect">
            <a:avLst/>
          </a:prstGeom>
          <a:noFill/>
        </p:spPr>
        <p:txBody>
          <a:bodyPr wrap="square" lIns="0" tIns="0" rIns="0" bIns="0" rtlCol="0" anchor="b">
            <a:spAutoFit/>
          </a:bodyPr>
          <a:lstStyle/>
          <a:p>
            <a:pPr marL="0" marR="0" indent="0" algn="l" defTabSz="1088473" rtl="0" eaLnBrk="1" fontAlgn="auto" latinLnBrk="0" hangingPunct="1">
              <a:lnSpc>
                <a:spcPct val="80000"/>
              </a:lnSpc>
              <a:spcBef>
                <a:spcPts val="0"/>
              </a:spcBef>
              <a:spcAft>
                <a:spcPts val="400"/>
              </a:spcAft>
              <a:buClr>
                <a:schemeClr val="accent2"/>
              </a:buClr>
              <a:buSzTx/>
              <a:buFont typeface="Wingdings" panose="05000000000000000000" pitchFamily="2" charset="2"/>
              <a:buNone/>
              <a:tabLst/>
              <a:defRPr/>
            </a:pPr>
            <a:r>
              <a:rPr lang="en-US" sz="2000" baseline="0" dirty="0">
                <a:solidFill>
                  <a:schemeClr val="bg1"/>
                </a:solidFill>
                <a:effectLst>
                  <a:outerShdw blurRad="254000" dist="38100" dir="8100000" algn="tr" rotWithShape="0">
                    <a:prstClr val="black">
                      <a:alpha val="40000"/>
                    </a:prstClr>
                  </a:outerShdw>
                </a:effectLst>
              </a:rPr>
              <a:t>FROM VISION TO REALITY</a:t>
            </a:r>
          </a:p>
          <a:p>
            <a:pPr marL="0" indent="0">
              <a:lnSpc>
                <a:spcPct val="85000"/>
              </a:lnSpc>
              <a:spcAft>
                <a:spcPts val="400"/>
              </a:spcAft>
              <a:buClr>
                <a:schemeClr val="accent2"/>
              </a:buClr>
              <a:buFont typeface="Wingdings" panose="05000000000000000000" pitchFamily="2" charset="2"/>
              <a:buNone/>
            </a:pPr>
            <a:r>
              <a:rPr lang="en-US" sz="5400" b="1" dirty="0">
                <a:solidFill>
                  <a:schemeClr val="accent2"/>
                </a:solidFill>
                <a:effectLst>
                  <a:outerShdw blurRad="254000" dist="38100" dir="8100000" algn="tr" rotWithShape="0">
                    <a:prstClr val="black">
                      <a:alpha val="40000"/>
                    </a:prstClr>
                  </a:outerShdw>
                </a:effectLst>
              </a:rPr>
              <a:t>Visualize Retirement</a:t>
            </a:r>
          </a:p>
        </p:txBody>
      </p:sp>
      <p:cxnSp>
        <p:nvCxnSpPr>
          <p:cNvPr id="11" name="Straight Connector 10"/>
          <p:cNvCxnSpPr/>
          <p:nvPr userDrawn="1"/>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9">
            <a:extLst>
              <a:ext uri="{FF2B5EF4-FFF2-40B4-BE49-F238E27FC236}">
                <a16:creationId xmlns:a16="http://schemas.microsoft.com/office/drawing/2014/main" id="{0A7F07E3-C6A3-AF40-BF97-C25C6D19DA2E}"/>
              </a:ext>
            </a:extLst>
          </p:cNvPr>
          <p:cNvSpPr>
            <a:spLocks noGrp="1"/>
          </p:cNvSpPr>
          <p:nvPr>
            <p:ph type="pic" sz="quarter" idx="10" hasCustomPrompt="1"/>
          </p:nvPr>
        </p:nvSpPr>
        <p:spPr>
          <a:xfrm>
            <a:off x="510353" y="480063"/>
            <a:ext cx="2062163" cy="685800"/>
          </a:xfrm>
          <a:prstGeom prst="rect">
            <a:avLst/>
          </a:prstGeom>
        </p:spPr>
        <p:txBody>
          <a:bodyPr anchor="ctr"/>
          <a:lstStyle>
            <a:lvl1pPr marL="0" indent="0" algn="ctr">
              <a:buNone/>
              <a:defRPr>
                <a:solidFill>
                  <a:srgbClr val="FF3399"/>
                </a:solidFill>
              </a:defRPr>
            </a:lvl1pPr>
          </a:lstStyle>
          <a:p>
            <a:r>
              <a:rPr lang="en-US" dirty="0"/>
              <a:t>Advisor Logo]</a:t>
            </a:r>
          </a:p>
        </p:txBody>
      </p:sp>
      <p:pic>
        <p:nvPicPr>
          <p:cNvPr id="3" name="Picture 2" descr="A picture containing drawing&#10;&#10;Description automatically generated">
            <a:extLst>
              <a:ext uri="{FF2B5EF4-FFF2-40B4-BE49-F238E27FC236}">
                <a16:creationId xmlns:a16="http://schemas.microsoft.com/office/drawing/2014/main" id="{7743CCE1-7D17-4540-A3E2-0A46AFF6BA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89136" y="603504"/>
            <a:ext cx="2564688" cy="438912"/>
          </a:xfrm>
          <a:prstGeom prst="rect">
            <a:avLst/>
          </a:prstGeom>
        </p:spPr>
      </p:pic>
    </p:spTree>
    <p:extLst>
      <p:ext uri="{BB962C8B-B14F-4D97-AF65-F5344CB8AC3E}">
        <p14:creationId xmlns:p14="http://schemas.microsoft.com/office/powerpoint/2010/main" val="37130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e Layou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42"/>
            <a:ext cx="12192000"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93025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7342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76373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3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80550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49"/>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35923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e Layout No Headin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3" name="Rectangle 2">
            <a:extLst>
              <a:ext uri="{FF2B5EF4-FFF2-40B4-BE49-F238E27FC236}">
                <a16:creationId xmlns:a16="http://schemas.microsoft.com/office/drawing/2014/main" id="{A0E4354F-3A91-F74A-B996-6874FBB31DCE}"/>
              </a:ext>
            </a:extLst>
          </p:cNvPr>
          <p:cNvSpPr/>
          <p:nvPr userDrawn="1"/>
        </p:nvSpPr>
        <p:spPr>
          <a:xfrm>
            <a:off x="0" y="0"/>
            <a:ext cx="1634836" cy="116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Tree>
    <p:extLst>
      <p:ext uri="{BB962C8B-B14F-4D97-AF65-F5344CB8AC3E}">
        <p14:creationId xmlns:p14="http://schemas.microsoft.com/office/powerpoint/2010/main" val="7965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64150A-2BCE-4C65-A7EB-500CE27C5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600" dirty="0">
                <a:solidFill>
                  <a:schemeClr val="accent2"/>
                </a:solidFill>
              </a:rPr>
              <a:t>THANK YOU</a:t>
            </a:r>
          </a:p>
        </p:txBody>
      </p:sp>
    </p:spTree>
    <p:extLst>
      <p:ext uri="{BB962C8B-B14F-4D97-AF65-F5344CB8AC3E}">
        <p14:creationId xmlns:p14="http://schemas.microsoft.com/office/powerpoint/2010/main" val="6942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lide Number">
            <a:extLst>
              <a:ext uri="{FF2B5EF4-FFF2-40B4-BE49-F238E27FC236}">
                <a16:creationId xmlns:a16="http://schemas.microsoft.com/office/drawing/2014/main" id="{D7D4FEB4-9D7C-8C4B-89D7-C21973B497D1}"/>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529476438"/>
      </p:ext>
    </p:extLst>
  </p:cSld>
  <p:clrMap bg1="lt1" tx1="dk1" bg2="lt2" tx2="dk2" accent1="accent1" accent2="accent2" accent3="accent3" accent4="accent4" accent5="accent5" accent6="accent6" hlink="hlink" folHlink="folHlink"/>
  <p:sldLayoutIdLst>
    <p:sldLayoutId id="2147483800" r:id="rId1"/>
    <p:sldLayoutId id="2147483813" r:id="rId2"/>
    <p:sldLayoutId id="2147483808" r:id="rId3"/>
    <p:sldLayoutId id="2147483814" r:id="rId4"/>
    <p:sldLayoutId id="2147483815" r:id="rId5"/>
    <p:sldLayoutId id="2147483816" r:id="rId6"/>
    <p:sldLayoutId id="2147483817" r:id="rId7"/>
    <p:sldLayoutId id="2147483812" r:id="rId8"/>
    <p:sldLayoutId id="2147483809" r:id="rId9"/>
    <p:sldLayoutId id="2147483806" r:id="rId10"/>
  </p:sldLayoutIdLst>
  <p:hf hdr="0" ftr="0" dt="0"/>
  <p:txStyles>
    <p:title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p:titleStyle>
    <p:body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8" rtl="0" eaLnBrk="1" latinLnBrk="0" hangingPunct="1">
        <a:defRPr sz="1900" kern="1200">
          <a:solidFill>
            <a:schemeClr val="tx1"/>
          </a:solidFill>
          <a:latin typeface="+mn-lt"/>
          <a:ea typeface="+mn-ea"/>
          <a:cs typeface="+mn-cs"/>
        </a:defRPr>
      </a:lvl1pPr>
      <a:lvl2pPr marL="457024" algn="l" defTabSz="914048" rtl="0" eaLnBrk="1" latinLnBrk="0" hangingPunct="1">
        <a:defRPr sz="1900" kern="1200">
          <a:solidFill>
            <a:schemeClr val="tx1"/>
          </a:solidFill>
          <a:latin typeface="+mn-lt"/>
          <a:ea typeface="+mn-ea"/>
          <a:cs typeface="+mn-cs"/>
        </a:defRPr>
      </a:lvl2pPr>
      <a:lvl3pPr marL="914048" algn="l" defTabSz="914048" rtl="0" eaLnBrk="1" latinLnBrk="0" hangingPunct="1">
        <a:defRPr sz="1900" kern="1200">
          <a:solidFill>
            <a:schemeClr val="tx1"/>
          </a:solidFill>
          <a:latin typeface="+mn-lt"/>
          <a:ea typeface="+mn-ea"/>
          <a:cs typeface="+mn-cs"/>
        </a:defRPr>
      </a:lvl3pPr>
      <a:lvl4pPr marL="1371072" algn="l" defTabSz="914048" rtl="0" eaLnBrk="1" latinLnBrk="0" hangingPunct="1">
        <a:defRPr sz="1900" kern="1200">
          <a:solidFill>
            <a:schemeClr val="tx1"/>
          </a:solidFill>
          <a:latin typeface="+mn-lt"/>
          <a:ea typeface="+mn-ea"/>
          <a:cs typeface="+mn-cs"/>
        </a:defRPr>
      </a:lvl4pPr>
      <a:lvl5pPr marL="1828096" algn="l" defTabSz="914048" rtl="0" eaLnBrk="1" latinLnBrk="0" hangingPunct="1">
        <a:defRPr sz="1900" kern="1200">
          <a:solidFill>
            <a:schemeClr val="tx1"/>
          </a:solidFill>
          <a:latin typeface="+mn-lt"/>
          <a:ea typeface="+mn-ea"/>
          <a:cs typeface="+mn-cs"/>
        </a:defRPr>
      </a:lvl5pPr>
      <a:lvl6pPr marL="2285120" algn="l" defTabSz="914048" rtl="0" eaLnBrk="1" latinLnBrk="0" hangingPunct="1">
        <a:defRPr sz="1900" kern="1200">
          <a:solidFill>
            <a:schemeClr val="tx1"/>
          </a:solidFill>
          <a:latin typeface="+mn-lt"/>
          <a:ea typeface="+mn-ea"/>
          <a:cs typeface="+mn-cs"/>
        </a:defRPr>
      </a:lvl6pPr>
      <a:lvl7pPr marL="2742144" algn="l" defTabSz="914048" rtl="0" eaLnBrk="1" latinLnBrk="0" hangingPunct="1">
        <a:defRPr sz="1900" kern="1200">
          <a:solidFill>
            <a:schemeClr val="tx1"/>
          </a:solidFill>
          <a:latin typeface="+mn-lt"/>
          <a:ea typeface="+mn-ea"/>
          <a:cs typeface="+mn-cs"/>
        </a:defRPr>
      </a:lvl7pPr>
      <a:lvl8pPr marL="3199168" algn="l" defTabSz="914048" rtl="0" eaLnBrk="1" latinLnBrk="0" hangingPunct="1">
        <a:defRPr sz="1900" kern="1200">
          <a:solidFill>
            <a:schemeClr val="tx1"/>
          </a:solidFill>
          <a:latin typeface="+mn-lt"/>
          <a:ea typeface="+mn-ea"/>
          <a:cs typeface="+mn-cs"/>
        </a:defRPr>
      </a:lvl8pPr>
      <a:lvl9pPr marL="3656192" algn="l" defTabSz="91404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24">
          <p15:clr>
            <a:srgbClr val="F26B43"/>
          </p15:clr>
        </p15:guide>
        <p15:guide id="4" pos="7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38.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7.jpeg"/></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E64BA24-4B4F-2149-87C1-7E5C800C8D25}"/>
              </a:ext>
            </a:extLst>
          </p:cNvPr>
          <p:cNvSpPr txBox="1">
            <a:spLocks/>
          </p:cNvSpPr>
          <p:nvPr/>
        </p:nvSpPr>
        <p:spPr>
          <a:xfrm>
            <a:off x="4645371" y="5581293"/>
            <a:ext cx="5590414" cy="562332"/>
          </a:xfrm>
          <a:prstGeom prst="rect">
            <a:avLst/>
          </a:prstGeom>
        </p:spPr>
        <p:txBody>
          <a:bodyPr lIns="0" tIns="45704" rIns="91404" bIns="45704" anchor="t"/>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1400" b="1" dirty="0">
                <a:solidFill>
                  <a:srgbClr val="FFFFFF"/>
                </a:solidFill>
              </a:rPr>
              <a:t>Presenter Name</a:t>
            </a:r>
          </a:p>
          <a:p>
            <a:pPr marL="0" indent="0">
              <a:lnSpc>
                <a:spcPct val="100000"/>
              </a:lnSpc>
              <a:spcBef>
                <a:spcPts val="0"/>
              </a:spcBef>
              <a:buNone/>
            </a:pPr>
            <a:r>
              <a:rPr lang="en-US" sz="1400" dirty="0">
                <a:solidFill>
                  <a:srgbClr val="FFFFFF"/>
                </a:solidFill>
              </a:rPr>
              <a:t>Date</a:t>
            </a:r>
          </a:p>
        </p:txBody>
      </p:sp>
    </p:spTree>
    <p:extLst>
      <p:ext uri="{BB962C8B-B14F-4D97-AF65-F5344CB8AC3E}">
        <p14:creationId xmlns:p14="http://schemas.microsoft.com/office/powerpoint/2010/main" val="354538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1E66362-4081-474B-9662-B1B315AB0D72}"/>
              </a:ext>
            </a:extLst>
          </p:cNvPr>
          <p:cNvGrpSpPr/>
          <p:nvPr/>
        </p:nvGrpSpPr>
        <p:grpSpPr>
          <a:xfrm>
            <a:off x="3909801" y="4361377"/>
            <a:ext cx="5934134" cy="1371600"/>
            <a:chOff x="3995529" y="4321626"/>
            <a:chExt cx="5934134" cy="1371600"/>
          </a:xfrm>
        </p:grpSpPr>
        <p:sp>
          <p:nvSpPr>
            <p:cNvPr id="17" name="Rectangle 16">
              <a:extLst>
                <a:ext uri="{FF2B5EF4-FFF2-40B4-BE49-F238E27FC236}">
                  <a16:creationId xmlns:a16="http://schemas.microsoft.com/office/drawing/2014/main" id="{20EFEEFA-5EC0-2745-BFB8-C83A7DBD61AC}"/>
                </a:ext>
              </a:extLst>
            </p:cNvPr>
            <p:cNvSpPr>
              <a:spLocks noChangeAspect="1"/>
            </p:cNvSpPr>
            <p:nvPr/>
          </p:nvSpPr>
          <p:spPr>
            <a:xfrm>
              <a:off x="3995529" y="4321626"/>
              <a:ext cx="1299408" cy="1371600"/>
            </a:xfrm>
            <a:prstGeom prst="rect">
              <a:avLst/>
            </a:prstGeom>
            <a:noFill/>
            <a:ln w="88900" cap="sq">
              <a:solidFill>
                <a:srgbClr val="05C3DE">
                  <a:alpha val="1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rgbClr val="054C70"/>
                  </a:solidFill>
                  <a:latin typeface="+mj-lt"/>
                </a:rPr>
                <a:t>03</a:t>
              </a:r>
            </a:p>
          </p:txBody>
        </p:sp>
        <p:sp>
          <p:nvSpPr>
            <p:cNvPr id="20" name="TextBox 19">
              <a:extLst>
                <a:ext uri="{FF2B5EF4-FFF2-40B4-BE49-F238E27FC236}">
                  <a16:creationId xmlns:a16="http://schemas.microsoft.com/office/drawing/2014/main" id="{7CA843AC-550F-944D-AD6B-C6DE37199307}"/>
                </a:ext>
              </a:extLst>
            </p:cNvPr>
            <p:cNvSpPr txBox="1"/>
            <p:nvPr/>
          </p:nvSpPr>
          <p:spPr>
            <a:xfrm>
              <a:off x="5401208" y="4791982"/>
              <a:ext cx="4528455" cy="430887"/>
            </a:xfrm>
            <a:prstGeom prst="rect">
              <a:avLst/>
            </a:prstGeom>
            <a:noFill/>
          </p:spPr>
          <p:txBody>
            <a:bodyPr wrap="square" lIns="0" tIns="0" rIns="0" bIns="0" rtlCol="0" anchor="t">
              <a:noAutofit/>
            </a:bodyPr>
            <a:lstStyle/>
            <a:p>
              <a:pPr marL="182880"/>
              <a:r>
                <a:rPr lang="en-US" sz="2600" b="1" dirty="0">
                  <a:solidFill>
                    <a:srgbClr val="054C70"/>
                  </a:solidFill>
                </a:rPr>
                <a:t>How</a:t>
              </a:r>
              <a:r>
                <a:rPr lang="en-US" sz="2600" dirty="0">
                  <a:solidFill>
                    <a:srgbClr val="054C70"/>
                  </a:solidFill>
                </a:rPr>
                <a:t> </a:t>
              </a:r>
              <a:r>
                <a:rPr lang="en-US" sz="2600" dirty="0">
                  <a:solidFill>
                    <a:srgbClr val="4F4F4F"/>
                  </a:solidFill>
                </a:rPr>
                <a:t>to incorporate them</a:t>
              </a:r>
            </a:p>
          </p:txBody>
        </p:sp>
      </p:grpSp>
      <p:grpSp>
        <p:nvGrpSpPr>
          <p:cNvPr id="28" name="Group 27">
            <a:extLst>
              <a:ext uri="{FF2B5EF4-FFF2-40B4-BE49-F238E27FC236}">
                <a16:creationId xmlns:a16="http://schemas.microsoft.com/office/drawing/2014/main" id="{7EEE624C-5CFF-9F4F-A9A2-C46685D830CB}"/>
              </a:ext>
            </a:extLst>
          </p:cNvPr>
          <p:cNvGrpSpPr/>
          <p:nvPr/>
        </p:nvGrpSpPr>
        <p:grpSpPr>
          <a:xfrm>
            <a:off x="3909801" y="2608579"/>
            <a:ext cx="7670028" cy="1371600"/>
            <a:chOff x="3995529" y="2673891"/>
            <a:chExt cx="7217190" cy="1371600"/>
          </a:xfrm>
        </p:grpSpPr>
        <p:sp>
          <p:nvSpPr>
            <p:cNvPr id="19" name="TextBox 18">
              <a:extLst>
                <a:ext uri="{FF2B5EF4-FFF2-40B4-BE49-F238E27FC236}">
                  <a16:creationId xmlns:a16="http://schemas.microsoft.com/office/drawing/2014/main" id="{210FAEBA-C17A-B84C-9797-1175E6B318A1}"/>
                </a:ext>
              </a:extLst>
            </p:cNvPr>
            <p:cNvSpPr txBox="1"/>
            <p:nvPr/>
          </p:nvSpPr>
          <p:spPr>
            <a:xfrm>
              <a:off x="5315567" y="3146840"/>
              <a:ext cx="5897152" cy="430887"/>
            </a:xfrm>
            <a:prstGeom prst="rect">
              <a:avLst/>
            </a:prstGeom>
            <a:noFill/>
          </p:spPr>
          <p:txBody>
            <a:bodyPr wrap="square" lIns="0" tIns="0" rIns="0" bIns="0" rtlCol="0" anchor="t">
              <a:noAutofit/>
            </a:bodyPr>
            <a:lstStyle/>
            <a:p>
              <a:pPr marL="182880"/>
              <a:r>
                <a:rPr lang="en-US" sz="2600" b="1" dirty="0">
                  <a:solidFill>
                    <a:srgbClr val="054C70"/>
                  </a:solidFill>
                  <a:cs typeface="Arial"/>
                </a:rPr>
                <a:t>What</a:t>
              </a:r>
              <a:r>
                <a:rPr lang="en-US" sz="2600">
                  <a:solidFill>
                    <a:srgbClr val="4F4F4F"/>
                  </a:solidFill>
                  <a:cs typeface="Arial"/>
                </a:rPr>
                <a:t> are the nonfinancials?</a:t>
              </a:r>
              <a:endParaRPr lang="en-US">
                <a:solidFill>
                  <a:srgbClr val="4F4F4F"/>
                </a:solidFill>
              </a:endParaRPr>
            </a:p>
          </p:txBody>
        </p:sp>
        <p:sp>
          <p:nvSpPr>
            <p:cNvPr id="21" name="Rectangle 20">
              <a:extLst>
                <a:ext uri="{FF2B5EF4-FFF2-40B4-BE49-F238E27FC236}">
                  <a16:creationId xmlns:a16="http://schemas.microsoft.com/office/drawing/2014/main" id="{0068922F-1C95-5A4B-87A1-4F97C9D4AA1F}"/>
                </a:ext>
              </a:extLst>
            </p:cNvPr>
            <p:cNvSpPr>
              <a:spLocks/>
            </p:cNvSpPr>
            <p:nvPr/>
          </p:nvSpPr>
          <p:spPr>
            <a:xfrm>
              <a:off x="3995529" y="2673891"/>
              <a:ext cx="1221788" cy="1371600"/>
            </a:xfrm>
            <a:prstGeom prst="rect">
              <a:avLst/>
            </a:prstGeom>
            <a:noFill/>
            <a:ln w="101600" cap="sq">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rgbClr val="054C70"/>
                  </a:solidFill>
                  <a:latin typeface="+mj-lt"/>
                </a:rPr>
                <a:t>02</a:t>
              </a:r>
            </a:p>
          </p:txBody>
        </p:sp>
      </p:grpSp>
      <p:grpSp>
        <p:nvGrpSpPr>
          <p:cNvPr id="29" name="Group 28">
            <a:extLst>
              <a:ext uri="{FF2B5EF4-FFF2-40B4-BE49-F238E27FC236}">
                <a16:creationId xmlns:a16="http://schemas.microsoft.com/office/drawing/2014/main" id="{2E99041A-E11C-144A-9532-914F65F8B4C8}"/>
              </a:ext>
            </a:extLst>
          </p:cNvPr>
          <p:cNvGrpSpPr/>
          <p:nvPr/>
        </p:nvGrpSpPr>
        <p:grpSpPr>
          <a:xfrm>
            <a:off x="3909801" y="847254"/>
            <a:ext cx="7214338" cy="1371600"/>
            <a:chOff x="3995529" y="1026156"/>
            <a:chExt cx="7214338" cy="1371600"/>
          </a:xfrm>
        </p:grpSpPr>
        <p:sp>
          <p:nvSpPr>
            <p:cNvPr id="18" name="TextBox 17">
              <a:extLst>
                <a:ext uri="{FF2B5EF4-FFF2-40B4-BE49-F238E27FC236}">
                  <a16:creationId xmlns:a16="http://schemas.microsoft.com/office/drawing/2014/main" id="{4D8C15A9-04E5-9F4C-B468-7A3668DD75AF}"/>
                </a:ext>
              </a:extLst>
            </p:cNvPr>
            <p:cNvSpPr txBox="1"/>
            <p:nvPr/>
          </p:nvSpPr>
          <p:spPr>
            <a:xfrm>
              <a:off x="5401208" y="1490596"/>
              <a:ext cx="5808659" cy="430887"/>
            </a:xfrm>
            <a:prstGeom prst="rect">
              <a:avLst/>
            </a:prstGeom>
            <a:noFill/>
          </p:spPr>
          <p:txBody>
            <a:bodyPr wrap="square" lIns="0" tIns="0" rIns="0" bIns="0" rtlCol="0" anchor="t">
              <a:noAutofit/>
            </a:bodyPr>
            <a:lstStyle/>
            <a:p>
              <a:pPr marL="182880"/>
              <a:r>
                <a:rPr lang="en-US" sz="2600" b="1" dirty="0">
                  <a:solidFill>
                    <a:srgbClr val="054C70"/>
                  </a:solidFill>
                </a:rPr>
                <a:t>Why</a:t>
              </a:r>
              <a:r>
                <a:rPr lang="en-US" sz="2600">
                  <a:solidFill>
                    <a:srgbClr val="4F4F4F"/>
                  </a:solidFill>
                </a:rPr>
                <a:t> include the nonfinancials?</a:t>
              </a:r>
            </a:p>
          </p:txBody>
        </p:sp>
        <p:sp>
          <p:nvSpPr>
            <p:cNvPr id="22" name="Rectangle 21">
              <a:extLst>
                <a:ext uri="{FF2B5EF4-FFF2-40B4-BE49-F238E27FC236}">
                  <a16:creationId xmlns:a16="http://schemas.microsoft.com/office/drawing/2014/main" id="{B2DFFF5C-0F27-C14D-8AA0-CD228BB74825}"/>
                </a:ext>
              </a:extLst>
            </p:cNvPr>
            <p:cNvSpPr>
              <a:spLocks noChangeAspect="1"/>
            </p:cNvSpPr>
            <p:nvPr/>
          </p:nvSpPr>
          <p:spPr>
            <a:xfrm>
              <a:off x="3995529" y="1026156"/>
              <a:ext cx="1299408" cy="1371600"/>
            </a:xfrm>
            <a:prstGeom prst="rect">
              <a:avLst/>
            </a:prstGeom>
            <a:noFill/>
            <a:ln w="101600" cap="sq">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rgbClr val="054C70"/>
                  </a:solidFill>
                  <a:latin typeface="+mj-lt"/>
                </a:rPr>
                <a:t>01</a:t>
              </a:r>
            </a:p>
          </p:txBody>
        </p:sp>
      </p:grpSp>
      <p:pic>
        <p:nvPicPr>
          <p:cNvPr id="13" name="Picture 12" descr="AdobeStock_305941118.jpeg">
            <a:extLst>
              <a:ext uri="{FF2B5EF4-FFF2-40B4-BE49-F238E27FC236}">
                <a16:creationId xmlns:a16="http://schemas.microsoft.com/office/drawing/2014/main" id="{DBFBCB39-6E99-A642-A050-5655516E41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2"/>
          <a:stretch/>
        </p:blipFill>
        <p:spPr>
          <a:xfrm>
            <a:off x="0" y="-18661"/>
            <a:ext cx="3425686" cy="6876661"/>
          </a:xfrm>
          <a:prstGeom prst="rect">
            <a:avLst/>
          </a:prstGeom>
        </p:spPr>
      </p:pic>
    </p:spTree>
    <p:extLst>
      <p:ext uri="{BB962C8B-B14F-4D97-AF65-F5344CB8AC3E}">
        <p14:creationId xmlns:p14="http://schemas.microsoft.com/office/powerpoint/2010/main" val="126980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9B55AA-D8AF-8D43-AB70-3B03F37D33BE}"/>
              </a:ext>
            </a:extLst>
          </p:cNvPr>
          <p:cNvGrpSpPr/>
          <p:nvPr/>
        </p:nvGrpSpPr>
        <p:grpSpPr>
          <a:xfrm>
            <a:off x="3909801" y="4361377"/>
            <a:ext cx="5934134" cy="1371600"/>
            <a:chOff x="3995529" y="4321626"/>
            <a:chExt cx="5934134" cy="1371600"/>
          </a:xfrm>
        </p:grpSpPr>
        <p:sp>
          <p:nvSpPr>
            <p:cNvPr id="9" name="Rectangle 8">
              <a:extLst>
                <a:ext uri="{FF2B5EF4-FFF2-40B4-BE49-F238E27FC236}">
                  <a16:creationId xmlns:a16="http://schemas.microsoft.com/office/drawing/2014/main" id="{77126509-364C-0E4A-9D39-CB6B8948DDFB}"/>
                </a:ext>
              </a:extLst>
            </p:cNvPr>
            <p:cNvSpPr>
              <a:spLocks noChangeAspect="1"/>
            </p:cNvSpPr>
            <p:nvPr/>
          </p:nvSpPr>
          <p:spPr>
            <a:xfrm>
              <a:off x="3995529" y="4321626"/>
              <a:ext cx="1299408" cy="1371600"/>
            </a:xfrm>
            <a:prstGeom prst="rect">
              <a:avLst/>
            </a:prstGeom>
            <a:noFill/>
            <a:ln w="88900" cap="sq">
              <a:solidFill>
                <a:schemeClr val="bg1">
                  <a:lumMod val="75000"/>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chemeClr val="bg1">
                      <a:lumMod val="85000"/>
                    </a:schemeClr>
                  </a:solidFill>
                  <a:latin typeface="+mj-lt"/>
                </a:rPr>
                <a:t>03</a:t>
              </a:r>
            </a:p>
          </p:txBody>
        </p:sp>
        <p:sp>
          <p:nvSpPr>
            <p:cNvPr id="10" name="TextBox 9">
              <a:extLst>
                <a:ext uri="{FF2B5EF4-FFF2-40B4-BE49-F238E27FC236}">
                  <a16:creationId xmlns:a16="http://schemas.microsoft.com/office/drawing/2014/main" id="{4053FD4E-DE65-6849-B250-2FEEBB9E751C}"/>
                </a:ext>
              </a:extLst>
            </p:cNvPr>
            <p:cNvSpPr txBox="1"/>
            <p:nvPr/>
          </p:nvSpPr>
          <p:spPr>
            <a:xfrm>
              <a:off x="5401208" y="4791982"/>
              <a:ext cx="4528455" cy="430887"/>
            </a:xfrm>
            <a:prstGeom prst="rect">
              <a:avLst/>
            </a:prstGeom>
            <a:noFill/>
          </p:spPr>
          <p:txBody>
            <a:bodyPr wrap="square" lIns="0" tIns="0" rIns="0" bIns="0" rtlCol="0" anchor="t">
              <a:noAutofit/>
            </a:bodyPr>
            <a:lstStyle/>
            <a:p>
              <a:pPr marL="182880"/>
              <a:r>
                <a:rPr lang="en-US" sz="2600" b="1" dirty="0">
                  <a:solidFill>
                    <a:schemeClr val="bg1">
                      <a:lumMod val="85000"/>
                    </a:schemeClr>
                  </a:solidFill>
                </a:rPr>
                <a:t>How</a:t>
              </a:r>
              <a:r>
                <a:rPr lang="en-US" sz="2600" dirty="0">
                  <a:solidFill>
                    <a:schemeClr val="bg1">
                      <a:lumMod val="85000"/>
                    </a:schemeClr>
                  </a:solidFill>
                </a:rPr>
                <a:t> to incorporate them</a:t>
              </a:r>
            </a:p>
          </p:txBody>
        </p:sp>
      </p:grpSp>
      <p:grpSp>
        <p:nvGrpSpPr>
          <p:cNvPr id="11" name="Group 10">
            <a:extLst>
              <a:ext uri="{FF2B5EF4-FFF2-40B4-BE49-F238E27FC236}">
                <a16:creationId xmlns:a16="http://schemas.microsoft.com/office/drawing/2014/main" id="{2BF24BB6-8D5D-764D-BD7E-A63E770D7D2D}"/>
              </a:ext>
            </a:extLst>
          </p:cNvPr>
          <p:cNvGrpSpPr/>
          <p:nvPr/>
        </p:nvGrpSpPr>
        <p:grpSpPr>
          <a:xfrm>
            <a:off x="3909800" y="2608579"/>
            <a:ext cx="7833598" cy="1371600"/>
            <a:chOff x="3995529" y="2673891"/>
            <a:chExt cx="7349550" cy="1371600"/>
          </a:xfrm>
        </p:grpSpPr>
        <p:sp>
          <p:nvSpPr>
            <p:cNvPr id="12" name="TextBox 11">
              <a:extLst>
                <a:ext uri="{FF2B5EF4-FFF2-40B4-BE49-F238E27FC236}">
                  <a16:creationId xmlns:a16="http://schemas.microsoft.com/office/drawing/2014/main" id="{9DA215B2-ACC4-7848-ADBE-9564C87193A1}"/>
                </a:ext>
              </a:extLst>
            </p:cNvPr>
            <p:cNvSpPr txBox="1"/>
            <p:nvPr/>
          </p:nvSpPr>
          <p:spPr>
            <a:xfrm>
              <a:off x="5311708" y="3144247"/>
              <a:ext cx="6033371" cy="430887"/>
            </a:xfrm>
            <a:prstGeom prst="rect">
              <a:avLst/>
            </a:prstGeom>
            <a:noFill/>
          </p:spPr>
          <p:txBody>
            <a:bodyPr wrap="square" lIns="0" tIns="0" rIns="0" bIns="0" rtlCol="0" anchor="t">
              <a:noAutofit/>
            </a:bodyPr>
            <a:lstStyle/>
            <a:p>
              <a:pPr marL="182880"/>
              <a:r>
                <a:rPr lang="en-US" sz="2600" b="1" dirty="0">
                  <a:solidFill>
                    <a:schemeClr val="bg1">
                      <a:lumMod val="85000"/>
                    </a:schemeClr>
                  </a:solidFill>
                </a:rPr>
                <a:t>What </a:t>
              </a:r>
              <a:r>
                <a:rPr lang="en-US" sz="2600">
                  <a:solidFill>
                    <a:schemeClr val="bg1">
                      <a:lumMod val="85000"/>
                    </a:schemeClr>
                  </a:solidFill>
                </a:rPr>
                <a:t>are the nonfinancials?</a:t>
              </a:r>
              <a:endParaRPr lang="en-US">
                <a:solidFill>
                  <a:schemeClr val="bg1">
                    <a:lumMod val="85000"/>
                  </a:schemeClr>
                </a:solidFill>
              </a:endParaRPr>
            </a:p>
          </p:txBody>
        </p:sp>
        <p:sp>
          <p:nvSpPr>
            <p:cNvPr id="13" name="Rectangle 12">
              <a:extLst>
                <a:ext uri="{FF2B5EF4-FFF2-40B4-BE49-F238E27FC236}">
                  <a16:creationId xmlns:a16="http://schemas.microsoft.com/office/drawing/2014/main" id="{47F2ED40-3082-924D-86DC-867229425A8B}"/>
                </a:ext>
              </a:extLst>
            </p:cNvPr>
            <p:cNvSpPr>
              <a:spLocks/>
            </p:cNvSpPr>
            <p:nvPr/>
          </p:nvSpPr>
          <p:spPr>
            <a:xfrm>
              <a:off x="3995529" y="2673891"/>
              <a:ext cx="1218215" cy="1371600"/>
            </a:xfrm>
            <a:prstGeom prst="rect">
              <a:avLst/>
            </a:prstGeom>
            <a:noFill/>
            <a:ln w="101600" cap="sq">
              <a:solidFill>
                <a:schemeClr val="bg1">
                  <a:lumMod val="75000"/>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chemeClr val="bg1">
                      <a:lumMod val="85000"/>
                    </a:schemeClr>
                  </a:solidFill>
                  <a:latin typeface="+mj-lt"/>
                </a:rPr>
                <a:t>02</a:t>
              </a:r>
            </a:p>
          </p:txBody>
        </p:sp>
      </p:grpSp>
      <p:grpSp>
        <p:nvGrpSpPr>
          <p:cNvPr id="14" name="Group 13">
            <a:extLst>
              <a:ext uri="{FF2B5EF4-FFF2-40B4-BE49-F238E27FC236}">
                <a16:creationId xmlns:a16="http://schemas.microsoft.com/office/drawing/2014/main" id="{6ABB24A6-41D0-004D-9F76-BA016D4673F0}"/>
              </a:ext>
            </a:extLst>
          </p:cNvPr>
          <p:cNvGrpSpPr/>
          <p:nvPr/>
        </p:nvGrpSpPr>
        <p:grpSpPr>
          <a:xfrm>
            <a:off x="3909801" y="847254"/>
            <a:ext cx="7248204" cy="1371600"/>
            <a:chOff x="3995529" y="1026156"/>
            <a:chExt cx="7248204" cy="1371600"/>
          </a:xfrm>
        </p:grpSpPr>
        <p:sp>
          <p:nvSpPr>
            <p:cNvPr id="15" name="TextBox 14">
              <a:extLst>
                <a:ext uri="{FF2B5EF4-FFF2-40B4-BE49-F238E27FC236}">
                  <a16:creationId xmlns:a16="http://schemas.microsoft.com/office/drawing/2014/main" id="{7A6068CE-0AA7-E84C-B902-D1E4221B4494}"/>
                </a:ext>
              </a:extLst>
            </p:cNvPr>
            <p:cNvSpPr txBox="1"/>
            <p:nvPr/>
          </p:nvSpPr>
          <p:spPr>
            <a:xfrm>
              <a:off x="5401208" y="1490596"/>
              <a:ext cx="5842525" cy="430887"/>
            </a:xfrm>
            <a:prstGeom prst="rect">
              <a:avLst/>
            </a:prstGeom>
            <a:noFill/>
          </p:spPr>
          <p:txBody>
            <a:bodyPr wrap="square" lIns="0" tIns="0" rIns="0" bIns="0" rtlCol="0" anchor="t">
              <a:noAutofit/>
            </a:bodyPr>
            <a:lstStyle/>
            <a:p>
              <a:pPr marL="182880"/>
              <a:r>
                <a:rPr lang="en-US" sz="2600" b="1" dirty="0">
                  <a:solidFill>
                    <a:srgbClr val="054C70"/>
                  </a:solidFill>
                </a:rPr>
                <a:t>Why </a:t>
              </a:r>
              <a:r>
                <a:rPr lang="en-US" sz="2600">
                  <a:solidFill>
                    <a:srgbClr val="4F4F4F"/>
                  </a:solidFill>
                </a:rPr>
                <a:t>include the nonfinancials?</a:t>
              </a:r>
            </a:p>
          </p:txBody>
        </p:sp>
        <p:sp>
          <p:nvSpPr>
            <p:cNvPr id="16" name="Rectangle 15">
              <a:extLst>
                <a:ext uri="{FF2B5EF4-FFF2-40B4-BE49-F238E27FC236}">
                  <a16:creationId xmlns:a16="http://schemas.microsoft.com/office/drawing/2014/main" id="{8046A3A1-D095-B345-8D40-A1A2FEA990B6}"/>
                </a:ext>
              </a:extLst>
            </p:cNvPr>
            <p:cNvSpPr>
              <a:spLocks noChangeAspect="1"/>
            </p:cNvSpPr>
            <p:nvPr/>
          </p:nvSpPr>
          <p:spPr>
            <a:xfrm>
              <a:off x="3995529" y="1026156"/>
              <a:ext cx="1299408" cy="1371600"/>
            </a:xfrm>
            <a:prstGeom prst="rect">
              <a:avLst/>
            </a:prstGeom>
            <a:noFill/>
            <a:ln w="10160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rgbClr val="054C70"/>
                  </a:solidFill>
                  <a:latin typeface="+mj-lt"/>
                </a:rPr>
                <a:t>01</a:t>
              </a:r>
            </a:p>
          </p:txBody>
        </p:sp>
      </p:grpSp>
      <p:pic>
        <p:nvPicPr>
          <p:cNvPr id="17" name="Picture 16" descr="AdobeStock_305941118.jpeg">
            <a:extLst>
              <a:ext uri="{FF2B5EF4-FFF2-40B4-BE49-F238E27FC236}">
                <a16:creationId xmlns:a16="http://schemas.microsoft.com/office/drawing/2014/main" id="{77114B3F-1BAA-264D-9452-936D73A703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2"/>
          <a:stretch/>
        </p:blipFill>
        <p:spPr>
          <a:xfrm>
            <a:off x="0" y="-18661"/>
            <a:ext cx="3425686" cy="6876661"/>
          </a:xfrm>
          <a:prstGeom prst="rect">
            <a:avLst/>
          </a:prstGeom>
        </p:spPr>
      </p:pic>
    </p:spTree>
    <p:extLst>
      <p:ext uri="{BB962C8B-B14F-4D97-AF65-F5344CB8AC3E}">
        <p14:creationId xmlns:p14="http://schemas.microsoft.com/office/powerpoint/2010/main" val="378030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DCA1E8-038F-064E-87E2-69AF8B3247E6}"/>
              </a:ext>
            </a:extLst>
          </p:cNvPr>
          <p:cNvSpPr txBox="1">
            <a:spLocks/>
          </p:cNvSpPr>
          <p:nvPr/>
        </p:nvSpPr>
        <p:spPr>
          <a:xfrm>
            <a:off x="917030" y="2499695"/>
            <a:ext cx="5645135" cy="1919904"/>
          </a:xfrm>
          <a:prstGeom prst="rect">
            <a:avLst/>
          </a:prstGeom>
        </p:spPr>
        <p:txBody>
          <a:bodyPr lIns="91440" tIns="45720" rIns="91440" bIns="45720" anchor="t"/>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ts val="4560"/>
              </a:lnSpc>
            </a:pPr>
            <a:r>
              <a:rPr lang="en-US" sz="3500" dirty="0">
                <a:solidFill>
                  <a:srgbClr val="4F4F4F"/>
                </a:solidFill>
                <a:latin typeface="+mn-lt"/>
              </a:rPr>
              <a:t>Nearly all are looking forward to retirement, but many also </a:t>
            </a:r>
            <a:r>
              <a:rPr lang="en-US" sz="3500" b="1" dirty="0">
                <a:solidFill>
                  <a:srgbClr val="054C70"/>
                </a:solidFill>
                <a:latin typeface="+mn-lt"/>
              </a:rPr>
              <a:t>have concerns.</a:t>
            </a:r>
          </a:p>
        </p:txBody>
      </p:sp>
      <p:pic>
        <p:nvPicPr>
          <p:cNvPr id="15" name="Graphic 14" descr="VR2.0_illustration__opposing ideas">
            <a:extLst>
              <a:ext uri="{FF2B5EF4-FFF2-40B4-BE49-F238E27FC236}">
                <a16:creationId xmlns:a16="http://schemas.microsoft.com/office/drawing/2014/main" id="{8A75CEE8-3172-0144-A251-CFD839F1ECE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860001" y="1650178"/>
            <a:ext cx="4193371" cy="3618937"/>
          </a:xfrm>
          <a:prstGeom prst="rect">
            <a:avLst/>
          </a:prstGeom>
        </p:spPr>
      </p:pic>
      <p:sp>
        <p:nvSpPr>
          <p:cNvPr id="2" name="Title 1">
            <a:extLst>
              <a:ext uri="{FF2B5EF4-FFF2-40B4-BE49-F238E27FC236}">
                <a16:creationId xmlns:a16="http://schemas.microsoft.com/office/drawing/2014/main" id="{8C8EB87F-F95F-6147-978F-6B2E2AEFFC38}"/>
              </a:ext>
            </a:extLst>
          </p:cNvPr>
          <p:cNvSpPr>
            <a:spLocks noGrp="1"/>
          </p:cNvSpPr>
          <p:nvPr>
            <p:ph type="title"/>
          </p:nvPr>
        </p:nvSpPr>
        <p:spPr/>
        <p:txBody>
          <a:bodyPr lIns="91440" tIns="45720" rIns="91440" bIns="45720" anchor="ctr"/>
          <a:lstStyle/>
          <a:p>
            <a:r>
              <a:rPr lang="en-US"/>
              <a:t>Opposing Ideas</a:t>
            </a:r>
          </a:p>
        </p:txBody>
      </p:sp>
    </p:spTree>
    <p:extLst>
      <p:ext uri="{BB962C8B-B14F-4D97-AF65-F5344CB8AC3E}">
        <p14:creationId xmlns:p14="http://schemas.microsoft.com/office/powerpoint/2010/main" val="249311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CE2-E530-0A4D-8EE0-2C8F78701454}"/>
              </a:ext>
            </a:extLst>
          </p:cNvPr>
          <p:cNvSpPr>
            <a:spLocks noGrp="1"/>
          </p:cNvSpPr>
          <p:nvPr>
            <p:ph type="title"/>
          </p:nvPr>
        </p:nvSpPr>
        <p:spPr/>
        <p:txBody>
          <a:bodyPr/>
          <a:lstStyle/>
          <a:p>
            <a:r>
              <a:rPr lang="en-US" dirty="0"/>
              <a:t>Few Focus Beyond the Numbers</a:t>
            </a:r>
          </a:p>
        </p:txBody>
      </p:sp>
      <p:sp>
        <p:nvSpPr>
          <p:cNvPr id="3" name="Text Placeholder 2">
            <a:extLst>
              <a:ext uri="{FF2B5EF4-FFF2-40B4-BE49-F238E27FC236}">
                <a16:creationId xmlns:a16="http://schemas.microsoft.com/office/drawing/2014/main" id="{46F3B1CD-9993-104A-9565-4AA1B8530ECF}"/>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sp>
        <p:nvSpPr>
          <p:cNvPr id="4" name="Content Placeholder 4">
            <a:extLst>
              <a:ext uri="{FF2B5EF4-FFF2-40B4-BE49-F238E27FC236}">
                <a16:creationId xmlns:a16="http://schemas.microsoft.com/office/drawing/2014/main" id="{C9039685-5D79-BF4A-B038-497BECBEF920}"/>
              </a:ext>
            </a:extLst>
          </p:cNvPr>
          <p:cNvSpPr txBox="1">
            <a:spLocks/>
          </p:cNvSpPr>
          <p:nvPr/>
        </p:nvSpPr>
        <p:spPr>
          <a:xfrm>
            <a:off x="1738680" y="1493161"/>
            <a:ext cx="3655790" cy="1706109"/>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0"/>
              </a:spcBef>
              <a:buFont typeface="Wingdings" panose="05000000000000000000" pitchFamily="2" charset="2"/>
              <a:buNone/>
            </a:pPr>
            <a:r>
              <a:rPr lang="en-US" sz="13000" b="1" spc="-300" dirty="0">
                <a:solidFill>
                  <a:srgbClr val="054C70"/>
                </a:solidFill>
                <a:latin typeface="+mn-lt"/>
              </a:rPr>
              <a:t>74</a:t>
            </a:r>
            <a:r>
              <a:rPr lang="en-US" sz="12000" b="1" baseline="30000" dirty="0">
                <a:solidFill>
                  <a:srgbClr val="054C70"/>
                </a:solidFill>
                <a:latin typeface="+mn-lt"/>
              </a:rPr>
              <a:t>%</a:t>
            </a:r>
          </a:p>
        </p:txBody>
      </p:sp>
      <p:sp>
        <p:nvSpPr>
          <p:cNvPr id="5" name="Content Placeholder 4">
            <a:extLst>
              <a:ext uri="{FF2B5EF4-FFF2-40B4-BE49-F238E27FC236}">
                <a16:creationId xmlns:a16="http://schemas.microsoft.com/office/drawing/2014/main" id="{36CFC1B9-754C-F644-80C7-4DF7FCF62350}"/>
              </a:ext>
            </a:extLst>
          </p:cNvPr>
          <p:cNvSpPr txBox="1">
            <a:spLocks/>
          </p:cNvSpPr>
          <p:nvPr/>
        </p:nvSpPr>
        <p:spPr>
          <a:xfrm>
            <a:off x="1738680" y="3342338"/>
            <a:ext cx="3567282" cy="111413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8000"/>
              </a:spcBef>
              <a:buNone/>
            </a:pPr>
            <a:r>
              <a:rPr lang="en-US" sz="2200" dirty="0">
                <a:solidFill>
                  <a:srgbClr val="4F4F4F"/>
                </a:solidFill>
                <a:latin typeface="+mn-lt"/>
              </a:rPr>
              <a:t>of people have made</a:t>
            </a:r>
            <a:br>
              <a:rPr lang="en-US" sz="2200" dirty="0">
                <a:solidFill>
                  <a:srgbClr val="4F4F4F"/>
                </a:solidFill>
                <a:latin typeface="+mn-lt"/>
              </a:rPr>
            </a:br>
            <a:r>
              <a:rPr lang="en-US" sz="2200" dirty="0">
                <a:solidFill>
                  <a:srgbClr val="4F4F4F"/>
                </a:solidFill>
                <a:latin typeface="+mn-lt"/>
              </a:rPr>
              <a:t>a serious effort to plan </a:t>
            </a:r>
            <a:r>
              <a:rPr lang="en-US" sz="2200" b="1" dirty="0">
                <a:solidFill>
                  <a:srgbClr val="054C70"/>
                </a:solidFill>
                <a:latin typeface="+mn-lt"/>
              </a:rPr>
              <a:t>financially</a:t>
            </a:r>
            <a:r>
              <a:rPr lang="en-US" sz="2200" dirty="0">
                <a:solidFill>
                  <a:srgbClr val="4F4F4F"/>
                </a:solidFill>
                <a:latin typeface="+mn-lt"/>
              </a:rPr>
              <a:t> for retirement</a:t>
            </a:r>
          </a:p>
        </p:txBody>
      </p:sp>
      <p:pic>
        <p:nvPicPr>
          <p:cNvPr id="6" name="Graphic 5">
            <a:extLst>
              <a:ext uri="{FF2B5EF4-FFF2-40B4-BE49-F238E27FC236}">
                <a16:creationId xmlns:a16="http://schemas.microsoft.com/office/drawing/2014/main" id="{A83F58A0-6785-134E-9414-8F5F38A4EE6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18561" y="4599538"/>
            <a:ext cx="1812664" cy="704924"/>
          </a:xfrm>
          <a:prstGeom prst="rect">
            <a:avLst/>
          </a:prstGeom>
        </p:spPr>
      </p:pic>
    </p:spTree>
    <p:extLst>
      <p:ext uri="{BB962C8B-B14F-4D97-AF65-F5344CB8AC3E}">
        <p14:creationId xmlns:p14="http://schemas.microsoft.com/office/powerpoint/2010/main" val="178819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CE2-E530-0A4D-8EE0-2C8F78701454}"/>
              </a:ext>
            </a:extLst>
          </p:cNvPr>
          <p:cNvSpPr>
            <a:spLocks noGrp="1"/>
          </p:cNvSpPr>
          <p:nvPr>
            <p:ph type="title"/>
          </p:nvPr>
        </p:nvSpPr>
        <p:spPr/>
        <p:txBody>
          <a:bodyPr/>
          <a:lstStyle/>
          <a:p>
            <a:r>
              <a:rPr lang="en-US" dirty="0"/>
              <a:t>Few Focus Beyond the Numbers</a:t>
            </a:r>
          </a:p>
        </p:txBody>
      </p:sp>
      <p:sp>
        <p:nvSpPr>
          <p:cNvPr id="3" name="Text Placeholder 2">
            <a:extLst>
              <a:ext uri="{FF2B5EF4-FFF2-40B4-BE49-F238E27FC236}">
                <a16:creationId xmlns:a16="http://schemas.microsoft.com/office/drawing/2014/main" id="{46F3B1CD-9993-104A-9565-4AA1B8530ECF}"/>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sp>
        <p:nvSpPr>
          <p:cNvPr id="4" name="Content Placeholder 4">
            <a:extLst>
              <a:ext uri="{FF2B5EF4-FFF2-40B4-BE49-F238E27FC236}">
                <a16:creationId xmlns:a16="http://schemas.microsoft.com/office/drawing/2014/main" id="{C9039685-5D79-BF4A-B038-497BECBEF920}"/>
              </a:ext>
            </a:extLst>
          </p:cNvPr>
          <p:cNvSpPr txBox="1">
            <a:spLocks/>
          </p:cNvSpPr>
          <p:nvPr/>
        </p:nvSpPr>
        <p:spPr>
          <a:xfrm>
            <a:off x="1738680" y="1493161"/>
            <a:ext cx="3655790" cy="1706109"/>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0"/>
              </a:spcBef>
              <a:buFont typeface="Wingdings" panose="05000000000000000000" pitchFamily="2" charset="2"/>
              <a:buNone/>
            </a:pPr>
            <a:r>
              <a:rPr lang="en-US" sz="13000" b="1" spc="-300" dirty="0">
                <a:solidFill>
                  <a:srgbClr val="054C70"/>
                </a:solidFill>
                <a:latin typeface="+mn-lt"/>
              </a:rPr>
              <a:t>74</a:t>
            </a:r>
            <a:r>
              <a:rPr lang="en-US" sz="12000" b="1" baseline="30000" dirty="0">
                <a:solidFill>
                  <a:srgbClr val="054C70"/>
                </a:solidFill>
                <a:latin typeface="+mn-lt"/>
              </a:rPr>
              <a:t>%</a:t>
            </a:r>
          </a:p>
        </p:txBody>
      </p:sp>
      <p:sp>
        <p:nvSpPr>
          <p:cNvPr id="5" name="Content Placeholder 4">
            <a:extLst>
              <a:ext uri="{FF2B5EF4-FFF2-40B4-BE49-F238E27FC236}">
                <a16:creationId xmlns:a16="http://schemas.microsoft.com/office/drawing/2014/main" id="{36CFC1B9-754C-F644-80C7-4DF7FCF62350}"/>
              </a:ext>
            </a:extLst>
          </p:cNvPr>
          <p:cNvSpPr txBox="1">
            <a:spLocks/>
          </p:cNvSpPr>
          <p:nvPr/>
        </p:nvSpPr>
        <p:spPr>
          <a:xfrm>
            <a:off x="1738680" y="3342338"/>
            <a:ext cx="3567282" cy="111413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8000"/>
              </a:spcBef>
              <a:buNone/>
            </a:pPr>
            <a:r>
              <a:rPr lang="en-US" sz="2200" dirty="0">
                <a:solidFill>
                  <a:srgbClr val="4F4F4F"/>
                </a:solidFill>
                <a:latin typeface="+mn-lt"/>
              </a:rPr>
              <a:t>of people have made</a:t>
            </a:r>
            <a:br>
              <a:rPr lang="en-US" sz="2200" dirty="0">
                <a:solidFill>
                  <a:srgbClr val="4F4F4F"/>
                </a:solidFill>
                <a:latin typeface="+mn-lt"/>
              </a:rPr>
            </a:br>
            <a:r>
              <a:rPr lang="en-US" sz="2200" dirty="0">
                <a:solidFill>
                  <a:srgbClr val="4F4F4F"/>
                </a:solidFill>
                <a:latin typeface="+mn-lt"/>
              </a:rPr>
              <a:t>a serious effort to plan </a:t>
            </a:r>
            <a:r>
              <a:rPr lang="en-US" sz="2200" b="1" dirty="0">
                <a:solidFill>
                  <a:srgbClr val="4F4F4F"/>
                </a:solidFill>
                <a:latin typeface="+mn-lt"/>
              </a:rPr>
              <a:t>financially</a:t>
            </a:r>
            <a:r>
              <a:rPr lang="en-US" sz="2200" dirty="0">
                <a:solidFill>
                  <a:srgbClr val="4F4F4F"/>
                </a:solidFill>
                <a:latin typeface="+mn-lt"/>
              </a:rPr>
              <a:t> for retirement</a:t>
            </a:r>
          </a:p>
        </p:txBody>
      </p:sp>
      <p:pic>
        <p:nvPicPr>
          <p:cNvPr id="6" name="Graphic 5">
            <a:extLst>
              <a:ext uri="{FF2B5EF4-FFF2-40B4-BE49-F238E27FC236}">
                <a16:creationId xmlns:a16="http://schemas.microsoft.com/office/drawing/2014/main" id="{A83F58A0-6785-134E-9414-8F5F38A4EE6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18561" y="4599538"/>
            <a:ext cx="1812664" cy="704924"/>
          </a:xfrm>
          <a:prstGeom prst="rect">
            <a:avLst/>
          </a:prstGeom>
        </p:spPr>
      </p:pic>
      <p:sp>
        <p:nvSpPr>
          <p:cNvPr id="7" name="Content Placeholder 4">
            <a:extLst>
              <a:ext uri="{FF2B5EF4-FFF2-40B4-BE49-F238E27FC236}">
                <a16:creationId xmlns:a16="http://schemas.microsoft.com/office/drawing/2014/main" id="{284D5F0E-14FC-5B47-BC8B-4CEADD7481CE}"/>
              </a:ext>
            </a:extLst>
          </p:cNvPr>
          <p:cNvSpPr txBox="1">
            <a:spLocks/>
          </p:cNvSpPr>
          <p:nvPr/>
        </p:nvSpPr>
        <p:spPr>
          <a:xfrm>
            <a:off x="7241042" y="1493161"/>
            <a:ext cx="3655790" cy="1706109"/>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0"/>
              </a:spcBef>
              <a:buFont typeface="Wingdings" panose="05000000000000000000" pitchFamily="2" charset="2"/>
              <a:buNone/>
            </a:pPr>
            <a:r>
              <a:rPr lang="en-US" sz="13000" b="1" spc="-300" dirty="0">
                <a:solidFill>
                  <a:srgbClr val="054C70"/>
                </a:solidFill>
                <a:latin typeface="+mn-lt"/>
              </a:rPr>
              <a:t>35</a:t>
            </a:r>
            <a:r>
              <a:rPr lang="en-US" sz="12000" b="1" baseline="30000" dirty="0">
                <a:solidFill>
                  <a:srgbClr val="054C70"/>
                </a:solidFill>
                <a:latin typeface="+mn-lt"/>
              </a:rPr>
              <a:t>%</a:t>
            </a:r>
          </a:p>
        </p:txBody>
      </p:sp>
      <p:sp>
        <p:nvSpPr>
          <p:cNvPr id="8" name="Content Placeholder 4">
            <a:extLst>
              <a:ext uri="{FF2B5EF4-FFF2-40B4-BE49-F238E27FC236}">
                <a16:creationId xmlns:a16="http://schemas.microsoft.com/office/drawing/2014/main" id="{3AF72556-C442-A142-B0C9-D3AF377959CD}"/>
              </a:ext>
            </a:extLst>
          </p:cNvPr>
          <p:cNvSpPr txBox="1">
            <a:spLocks/>
          </p:cNvSpPr>
          <p:nvPr/>
        </p:nvSpPr>
        <p:spPr>
          <a:xfrm>
            <a:off x="7241042" y="3342338"/>
            <a:ext cx="3567282" cy="111413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8000"/>
              </a:spcBef>
              <a:buNone/>
            </a:pPr>
            <a:r>
              <a:rPr lang="en-US" sz="2200" dirty="0">
                <a:solidFill>
                  <a:srgbClr val="4F4F4F"/>
                </a:solidFill>
                <a:latin typeface="+mn-lt"/>
              </a:rPr>
              <a:t>of people have made</a:t>
            </a:r>
            <a:br>
              <a:rPr lang="en-US" sz="2200" dirty="0">
                <a:solidFill>
                  <a:srgbClr val="4F4F4F"/>
                </a:solidFill>
                <a:latin typeface="+mn-lt"/>
              </a:rPr>
            </a:br>
            <a:r>
              <a:rPr lang="en-US" sz="2200" dirty="0">
                <a:solidFill>
                  <a:srgbClr val="4F4F4F"/>
                </a:solidFill>
                <a:latin typeface="+mn-lt"/>
              </a:rPr>
              <a:t>a serious effort to plan </a:t>
            </a:r>
            <a:r>
              <a:rPr lang="en-US" sz="2200" b="1" dirty="0">
                <a:solidFill>
                  <a:srgbClr val="054C70"/>
                </a:solidFill>
                <a:latin typeface="+mn-lt"/>
              </a:rPr>
              <a:t>emotionally</a:t>
            </a:r>
            <a:r>
              <a:rPr lang="en-US" sz="2200" dirty="0">
                <a:solidFill>
                  <a:srgbClr val="4F4F4F"/>
                </a:solidFill>
                <a:latin typeface="+mn-lt"/>
              </a:rPr>
              <a:t> for retirement</a:t>
            </a:r>
          </a:p>
        </p:txBody>
      </p:sp>
      <p:pic>
        <p:nvPicPr>
          <p:cNvPr id="9" name="Graphic 8">
            <a:extLst>
              <a:ext uri="{FF2B5EF4-FFF2-40B4-BE49-F238E27FC236}">
                <a16:creationId xmlns:a16="http://schemas.microsoft.com/office/drawing/2014/main" id="{A6315C82-62F9-0F43-B7FB-E171F070C10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120923" y="4599538"/>
            <a:ext cx="1812664" cy="704924"/>
          </a:xfrm>
          <a:prstGeom prst="rect">
            <a:avLst/>
          </a:prstGeom>
        </p:spPr>
      </p:pic>
      <p:cxnSp>
        <p:nvCxnSpPr>
          <p:cNvPr id="10" name="Straight Connector 9">
            <a:extLst>
              <a:ext uri="{FF2B5EF4-FFF2-40B4-BE49-F238E27FC236}">
                <a16:creationId xmlns:a16="http://schemas.microsoft.com/office/drawing/2014/main" id="{124A8ADC-24E7-394C-8BE7-791E2E170E61}"/>
              </a:ext>
            </a:extLst>
          </p:cNvPr>
          <p:cNvCxnSpPr>
            <a:cxnSpLocks/>
          </p:cNvCxnSpPr>
          <p:nvPr/>
        </p:nvCxnSpPr>
        <p:spPr>
          <a:xfrm>
            <a:off x="6096000" y="1610603"/>
            <a:ext cx="0" cy="3636795"/>
          </a:xfrm>
          <a:prstGeom prst="line">
            <a:avLst/>
          </a:prstGeom>
          <a:ln w="101600" cap="flat">
            <a:solidFill>
              <a:srgbClr val="05C3DE">
                <a:alpha val="1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31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97DC170D-14F4-204E-A0E4-DD8E5F37DA6F}"/>
              </a:ext>
            </a:extLst>
          </p:cNvPr>
          <p:cNvGraphicFramePr/>
          <p:nvPr>
            <p:extLst>
              <p:ext uri="{D42A27DB-BD31-4B8C-83A1-F6EECF244321}">
                <p14:modId xmlns:p14="http://schemas.microsoft.com/office/powerpoint/2010/main" val="2164772080"/>
              </p:ext>
            </p:extLst>
          </p:nvPr>
        </p:nvGraphicFramePr>
        <p:xfrm>
          <a:off x="6273939" y="1395233"/>
          <a:ext cx="4650011" cy="476245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1B0E9CD2-FB8D-1145-B28C-73A02115FC39}"/>
              </a:ext>
            </a:extLst>
          </p:cNvPr>
          <p:cNvSpPr>
            <a:spLocks noGrp="1"/>
          </p:cNvSpPr>
          <p:nvPr>
            <p:ph type="title"/>
          </p:nvPr>
        </p:nvSpPr>
        <p:spPr/>
        <p:txBody>
          <a:bodyPr/>
          <a:lstStyle/>
          <a:p>
            <a:r>
              <a:rPr lang="en-US" dirty="0"/>
              <a:t>Nonfinancial Considerations Influence</a:t>
            </a:r>
            <a:br>
              <a:rPr lang="en-US" dirty="0"/>
            </a:br>
            <a:r>
              <a:rPr lang="en-US" dirty="0"/>
              <a:t>Retirement Decisions</a:t>
            </a:r>
          </a:p>
        </p:txBody>
      </p:sp>
      <p:sp>
        <p:nvSpPr>
          <p:cNvPr id="2" name="Text Placeholder 1">
            <a:extLst>
              <a:ext uri="{FF2B5EF4-FFF2-40B4-BE49-F238E27FC236}">
                <a16:creationId xmlns:a16="http://schemas.microsoft.com/office/drawing/2014/main" id="{998AA879-08C7-1C4D-ABE6-641E55617179}"/>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sp>
        <p:nvSpPr>
          <p:cNvPr id="3" name="TextBox 2">
            <a:extLst>
              <a:ext uri="{FF2B5EF4-FFF2-40B4-BE49-F238E27FC236}">
                <a16:creationId xmlns:a16="http://schemas.microsoft.com/office/drawing/2014/main" id="{A73A275B-9DC3-6740-82EE-FE0F8F7F0DBB}"/>
              </a:ext>
            </a:extLst>
          </p:cNvPr>
          <p:cNvSpPr txBox="1"/>
          <p:nvPr/>
        </p:nvSpPr>
        <p:spPr>
          <a:xfrm>
            <a:off x="2717570" y="1643462"/>
            <a:ext cx="3402209" cy="369332"/>
          </a:xfrm>
          <a:prstGeom prst="rect">
            <a:avLst/>
          </a:prstGeom>
          <a:noFill/>
        </p:spPr>
        <p:txBody>
          <a:bodyPr wrap="square" lIns="0" tIns="0" rIns="0" bIns="0" rtlCol="0">
            <a:spAutoFit/>
          </a:bodyPr>
          <a:lstStyle/>
          <a:p>
            <a:pPr algn="r">
              <a:spcAft>
                <a:spcPts val="1000"/>
              </a:spcAft>
              <a:buClr>
                <a:schemeClr val="accent2"/>
              </a:buClr>
            </a:pPr>
            <a:r>
              <a:rPr lang="en-US" sz="2400" dirty="0">
                <a:solidFill>
                  <a:srgbClr val="4F4F4F"/>
                </a:solidFill>
              </a:rPr>
              <a:t>Reaching a certain age</a:t>
            </a:r>
          </a:p>
        </p:txBody>
      </p:sp>
      <p:sp>
        <p:nvSpPr>
          <p:cNvPr id="83" name="TextBox 82">
            <a:extLst>
              <a:ext uri="{FF2B5EF4-FFF2-40B4-BE49-F238E27FC236}">
                <a16:creationId xmlns:a16="http://schemas.microsoft.com/office/drawing/2014/main" id="{AD9B6E82-54D2-D948-A6D7-6B0A0D1C8863}"/>
              </a:ext>
            </a:extLst>
          </p:cNvPr>
          <p:cNvSpPr txBox="1"/>
          <p:nvPr/>
        </p:nvSpPr>
        <p:spPr>
          <a:xfrm>
            <a:off x="2717570" y="2548557"/>
            <a:ext cx="3402209" cy="369332"/>
          </a:xfrm>
          <a:prstGeom prst="rect">
            <a:avLst/>
          </a:prstGeom>
          <a:noFill/>
        </p:spPr>
        <p:txBody>
          <a:bodyPr wrap="square" lIns="0" tIns="0" rIns="0" bIns="0" rtlCol="0">
            <a:spAutoFit/>
          </a:bodyPr>
          <a:lstStyle/>
          <a:p>
            <a:pPr algn="r">
              <a:spcAft>
                <a:spcPts val="1000"/>
              </a:spcAft>
              <a:buClr>
                <a:schemeClr val="accent2"/>
              </a:buClr>
            </a:pPr>
            <a:r>
              <a:rPr lang="en-US" sz="2400" dirty="0">
                <a:solidFill>
                  <a:srgbClr val="4F4F4F"/>
                </a:solidFill>
              </a:rPr>
              <a:t>Wanting to stop working</a:t>
            </a:r>
          </a:p>
        </p:txBody>
      </p:sp>
      <p:sp>
        <p:nvSpPr>
          <p:cNvPr id="84" name="TextBox 83">
            <a:extLst>
              <a:ext uri="{FF2B5EF4-FFF2-40B4-BE49-F238E27FC236}">
                <a16:creationId xmlns:a16="http://schemas.microsoft.com/office/drawing/2014/main" id="{25BF866C-3EF0-2841-92E5-889043487C12}"/>
              </a:ext>
            </a:extLst>
          </p:cNvPr>
          <p:cNvSpPr txBox="1"/>
          <p:nvPr/>
        </p:nvSpPr>
        <p:spPr>
          <a:xfrm>
            <a:off x="1288057" y="3424629"/>
            <a:ext cx="4831722" cy="369332"/>
          </a:xfrm>
          <a:prstGeom prst="rect">
            <a:avLst/>
          </a:prstGeom>
          <a:noFill/>
        </p:spPr>
        <p:txBody>
          <a:bodyPr wrap="square" lIns="0" tIns="0" rIns="0" bIns="0" rtlCol="0">
            <a:spAutoFit/>
          </a:bodyPr>
          <a:lstStyle/>
          <a:p>
            <a:pPr algn="r">
              <a:spcAft>
                <a:spcPts val="1000"/>
              </a:spcAft>
              <a:buClr>
                <a:schemeClr val="accent2"/>
              </a:buClr>
            </a:pPr>
            <a:r>
              <a:rPr lang="en-US" sz="2400" dirty="0">
                <a:solidFill>
                  <a:srgbClr val="4F4F4F"/>
                </a:solidFill>
              </a:rPr>
              <a:t>Feeling personally ready to retire</a:t>
            </a:r>
          </a:p>
        </p:txBody>
      </p:sp>
      <p:sp>
        <p:nvSpPr>
          <p:cNvPr id="85" name="TextBox 84">
            <a:extLst>
              <a:ext uri="{FF2B5EF4-FFF2-40B4-BE49-F238E27FC236}">
                <a16:creationId xmlns:a16="http://schemas.microsoft.com/office/drawing/2014/main" id="{1B498CAF-415E-9349-BDBB-B6C0D96523B7}"/>
              </a:ext>
            </a:extLst>
          </p:cNvPr>
          <p:cNvSpPr txBox="1"/>
          <p:nvPr/>
        </p:nvSpPr>
        <p:spPr>
          <a:xfrm>
            <a:off x="2539904" y="4315169"/>
            <a:ext cx="3579875" cy="369332"/>
          </a:xfrm>
          <a:prstGeom prst="rect">
            <a:avLst/>
          </a:prstGeom>
          <a:noFill/>
        </p:spPr>
        <p:txBody>
          <a:bodyPr wrap="square" lIns="0" tIns="0" rIns="0" bIns="0" rtlCol="0">
            <a:spAutoFit/>
          </a:bodyPr>
          <a:lstStyle/>
          <a:p>
            <a:pPr algn="r">
              <a:spcAft>
                <a:spcPts val="1000"/>
              </a:spcAft>
              <a:buClr>
                <a:schemeClr val="accent2"/>
              </a:buClr>
            </a:pPr>
            <a:r>
              <a:rPr lang="en-US" sz="2400" dirty="0">
                <a:solidFill>
                  <a:srgbClr val="4F4F4F"/>
                </a:solidFill>
              </a:rPr>
              <a:t>Wanting to do other things</a:t>
            </a:r>
          </a:p>
        </p:txBody>
      </p:sp>
      <p:sp>
        <p:nvSpPr>
          <p:cNvPr id="28" name="TextBox 27">
            <a:extLst>
              <a:ext uri="{FF2B5EF4-FFF2-40B4-BE49-F238E27FC236}">
                <a16:creationId xmlns:a16="http://schemas.microsoft.com/office/drawing/2014/main" id="{89F0BDC9-1CB2-3F4B-98C2-20561D9DDA20}"/>
              </a:ext>
            </a:extLst>
          </p:cNvPr>
          <p:cNvSpPr txBox="1"/>
          <p:nvPr/>
        </p:nvSpPr>
        <p:spPr>
          <a:xfrm>
            <a:off x="1760048" y="5224459"/>
            <a:ext cx="4359731" cy="369332"/>
          </a:xfrm>
          <a:prstGeom prst="rect">
            <a:avLst/>
          </a:prstGeom>
          <a:noFill/>
        </p:spPr>
        <p:txBody>
          <a:bodyPr wrap="square" lIns="0" tIns="0" rIns="0" bIns="0" rtlCol="0">
            <a:spAutoFit/>
          </a:bodyPr>
          <a:lstStyle/>
          <a:p>
            <a:pPr algn="r">
              <a:spcAft>
                <a:spcPts val="1000"/>
              </a:spcAft>
              <a:buClr>
                <a:schemeClr val="accent2"/>
              </a:buClr>
            </a:pPr>
            <a:r>
              <a:rPr lang="en-US" sz="2400" dirty="0">
                <a:solidFill>
                  <a:srgbClr val="4F4F4F"/>
                </a:solidFill>
              </a:rPr>
              <a:t>Reaching a certain asset level</a:t>
            </a:r>
          </a:p>
        </p:txBody>
      </p:sp>
      <p:sp>
        <p:nvSpPr>
          <p:cNvPr id="4" name="TextBox 3">
            <a:extLst>
              <a:ext uri="{FF2B5EF4-FFF2-40B4-BE49-F238E27FC236}">
                <a16:creationId xmlns:a16="http://schemas.microsoft.com/office/drawing/2014/main" id="{D0A1D40A-30F6-0C4D-82C9-595D15E32C6B}"/>
              </a:ext>
            </a:extLst>
          </p:cNvPr>
          <p:cNvSpPr txBox="1">
            <a:spLocks/>
          </p:cNvSpPr>
          <p:nvPr/>
        </p:nvSpPr>
        <p:spPr>
          <a:xfrm>
            <a:off x="8863207" y="1675703"/>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solidFill>
                  <a:schemeClr val="bg1"/>
                </a:solidFill>
              </a:rPr>
              <a:t>59</a:t>
            </a:r>
            <a:r>
              <a:rPr lang="en-US" sz="2000" b="1" baseline="30000" dirty="0">
                <a:solidFill>
                  <a:schemeClr val="bg1"/>
                </a:solidFill>
              </a:rPr>
              <a:t>%</a:t>
            </a:r>
          </a:p>
        </p:txBody>
      </p:sp>
      <p:sp>
        <p:nvSpPr>
          <p:cNvPr id="11" name="TextBox 10">
            <a:extLst>
              <a:ext uri="{FF2B5EF4-FFF2-40B4-BE49-F238E27FC236}">
                <a16:creationId xmlns:a16="http://schemas.microsoft.com/office/drawing/2014/main" id="{5EE74455-BFB9-AF49-912E-354AD027A9C9}"/>
              </a:ext>
            </a:extLst>
          </p:cNvPr>
          <p:cNvSpPr txBox="1">
            <a:spLocks/>
          </p:cNvSpPr>
          <p:nvPr/>
        </p:nvSpPr>
        <p:spPr>
          <a:xfrm>
            <a:off x="7880902" y="2579695"/>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solidFill>
                  <a:schemeClr val="bg1"/>
                </a:solidFill>
              </a:rPr>
              <a:t>44</a:t>
            </a:r>
            <a:r>
              <a:rPr lang="en-US" sz="2000" b="1" baseline="30000" dirty="0">
                <a:solidFill>
                  <a:schemeClr val="bg1"/>
                </a:solidFill>
              </a:rPr>
              <a:t>%</a:t>
            </a:r>
          </a:p>
        </p:txBody>
      </p:sp>
      <p:sp>
        <p:nvSpPr>
          <p:cNvPr id="12" name="TextBox 11">
            <a:extLst>
              <a:ext uri="{FF2B5EF4-FFF2-40B4-BE49-F238E27FC236}">
                <a16:creationId xmlns:a16="http://schemas.microsoft.com/office/drawing/2014/main" id="{64DEA4DD-0D93-AE4C-BC88-C72C63932147}"/>
              </a:ext>
            </a:extLst>
          </p:cNvPr>
          <p:cNvSpPr txBox="1">
            <a:spLocks/>
          </p:cNvSpPr>
          <p:nvPr/>
        </p:nvSpPr>
        <p:spPr>
          <a:xfrm>
            <a:off x="7870738" y="3465260"/>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solidFill>
                  <a:schemeClr val="bg1"/>
                </a:solidFill>
              </a:rPr>
              <a:t>44</a:t>
            </a:r>
            <a:r>
              <a:rPr lang="en-US" sz="2000" b="1" baseline="30000" dirty="0">
                <a:solidFill>
                  <a:schemeClr val="bg1"/>
                </a:solidFill>
              </a:rPr>
              <a:t>%</a:t>
            </a:r>
          </a:p>
        </p:txBody>
      </p:sp>
      <p:sp>
        <p:nvSpPr>
          <p:cNvPr id="13" name="TextBox 12">
            <a:extLst>
              <a:ext uri="{FF2B5EF4-FFF2-40B4-BE49-F238E27FC236}">
                <a16:creationId xmlns:a16="http://schemas.microsoft.com/office/drawing/2014/main" id="{61615915-D6F7-8843-9440-B774C1C2EEB4}"/>
              </a:ext>
            </a:extLst>
          </p:cNvPr>
          <p:cNvSpPr txBox="1">
            <a:spLocks/>
          </p:cNvSpPr>
          <p:nvPr/>
        </p:nvSpPr>
        <p:spPr>
          <a:xfrm>
            <a:off x="7606909" y="4356804"/>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solidFill>
                  <a:schemeClr val="bg1"/>
                </a:solidFill>
              </a:rPr>
              <a:t>40</a:t>
            </a:r>
            <a:r>
              <a:rPr lang="en-US" sz="2000" b="1" baseline="30000" dirty="0">
                <a:solidFill>
                  <a:schemeClr val="bg1"/>
                </a:solidFill>
              </a:rPr>
              <a:t>%</a:t>
            </a:r>
          </a:p>
        </p:txBody>
      </p:sp>
      <p:sp>
        <p:nvSpPr>
          <p:cNvPr id="15" name="TextBox 14">
            <a:extLst>
              <a:ext uri="{FF2B5EF4-FFF2-40B4-BE49-F238E27FC236}">
                <a16:creationId xmlns:a16="http://schemas.microsoft.com/office/drawing/2014/main" id="{045476A5-AF9D-AE4C-9058-3ABAB9CF1F89}"/>
              </a:ext>
            </a:extLst>
          </p:cNvPr>
          <p:cNvSpPr txBox="1">
            <a:spLocks/>
          </p:cNvSpPr>
          <p:nvPr/>
        </p:nvSpPr>
        <p:spPr>
          <a:xfrm>
            <a:off x="7606909" y="5248030"/>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solidFill>
                  <a:schemeClr val="bg1"/>
                </a:solidFill>
              </a:rPr>
              <a:t>40</a:t>
            </a:r>
            <a:r>
              <a:rPr lang="en-US" sz="2000" b="1" baseline="30000" dirty="0">
                <a:solidFill>
                  <a:schemeClr val="bg1"/>
                </a:solidFill>
              </a:rPr>
              <a:t>%</a:t>
            </a:r>
          </a:p>
        </p:txBody>
      </p:sp>
    </p:spTree>
    <p:extLst>
      <p:ext uri="{BB962C8B-B14F-4D97-AF65-F5344CB8AC3E}">
        <p14:creationId xmlns:p14="http://schemas.microsoft.com/office/powerpoint/2010/main" val="239082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0E9CD2-FB8D-1145-B28C-73A02115FC39}"/>
              </a:ext>
            </a:extLst>
          </p:cNvPr>
          <p:cNvSpPr>
            <a:spLocks noGrp="1"/>
          </p:cNvSpPr>
          <p:nvPr>
            <p:ph type="title"/>
          </p:nvPr>
        </p:nvSpPr>
        <p:spPr/>
        <p:txBody>
          <a:bodyPr/>
          <a:lstStyle/>
          <a:p>
            <a:r>
              <a:rPr lang="en-US" dirty="0"/>
              <a:t>Nonfinancial Considerations Influence</a:t>
            </a:r>
            <a:br>
              <a:rPr lang="en-US" dirty="0"/>
            </a:br>
            <a:r>
              <a:rPr lang="en-US" dirty="0"/>
              <a:t>Retirement Decisions</a:t>
            </a:r>
          </a:p>
        </p:txBody>
      </p:sp>
      <p:sp>
        <p:nvSpPr>
          <p:cNvPr id="2" name="Text Placeholder 1">
            <a:extLst>
              <a:ext uri="{FF2B5EF4-FFF2-40B4-BE49-F238E27FC236}">
                <a16:creationId xmlns:a16="http://schemas.microsoft.com/office/drawing/2014/main" id="{998AA879-08C7-1C4D-ABE6-641E55617179}"/>
              </a:ext>
            </a:extLst>
          </p:cNvPr>
          <p:cNvSpPr>
            <a:spLocks noGrp="1"/>
          </p:cNvSpPr>
          <p:nvPr>
            <p:ph type="body" sz="quarter" idx="10"/>
          </p:nvPr>
        </p:nvSpPr>
        <p:spPr/>
        <p:txBody>
          <a:bodyPr/>
          <a:lstStyle/>
          <a:p>
            <a:r>
              <a:rPr lang="en-US" dirty="0"/>
              <a:t>Source: Greenwald &amp; Associates/The Diversified Services Group Retiree Insights 2018 Survey of Consumers Ages 50–59, as of August 2018</a:t>
            </a:r>
          </a:p>
        </p:txBody>
      </p:sp>
      <p:graphicFrame>
        <p:nvGraphicFramePr>
          <p:cNvPr id="14" name="Chart 13">
            <a:extLst>
              <a:ext uri="{FF2B5EF4-FFF2-40B4-BE49-F238E27FC236}">
                <a16:creationId xmlns:a16="http://schemas.microsoft.com/office/drawing/2014/main" id="{1C250C48-B548-044B-8F90-AA2D68D6F9ED}"/>
              </a:ext>
            </a:extLst>
          </p:cNvPr>
          <p:cNvGraphicFramePr/>
          <p:nvPr>
            <p:extLst>
              <p:ext uri="{D42A27DB-BD31-4B8C-83A1-F6EECF244321}">
                <p14:modId xmlns:p14="http://schemas.microsoft.com/office/powerpoint/2010/main" val="2890506142"/>
              </p:ext>
            </p:extLst>
          </p:nvPr>
        </p:nvGraphicFramePr>
        <p:xfrm>
          <a:off x="6273939" y="1395233"/>
          <a:ext cx="4650011" cy="476245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8F91E43-2058-2F41-B2BC-00ADEEDDD80B}"/>
              </a:ext>
            </a:extLst>
          </p:cNvPr>
          <p:cNvSpPr txBox="1"/>
          <p:nvPr/>
        </p:nvSpPr>
        <p:spPr>
          <a:xfrm>
            <a:off x="2273071" y="1616688"/>
            <a:ext cx="3846708" cy="430887"/>
          </a:xfrm>
          <a:prstGeom prst="rect">
            <a:avLst/>
          </a:prstGeom>
          <a:noFill/>
        </p:spPr>
        <p:txBody>
          <a:bodyPr wrap="square" lIns="0" tIns="0" rIns="0" bIns="0" rtlCol="0" anchor="t">
            <a:spAutoFit/>
          </a:bodyPr>
          <a:lstStyle/>
          <a:p>
            <a:pPr algn="r">
              <a:spcAft>
                <a:spcPts val="1000"/>
              </a:spcAft>
              <a:buClr>
                <a:schemeClr val="accent2"/>
              </a:buClr>
            </a:pPr>
            <a:r>
              <a:rPr lang="en-US" sz="2400" dirty="0">
                <a:solidFill>
                  <a:srgbClr val="4F4F4F"/>
                </a:solidFill>
              </a:rPr>
              <a:t>Reaching a certain </a:t>
            </a:r>
            <a:r>
              <a:rPr lang="en-US" sz="2800" dirty="0">
                <a:solidFill>
                  <a:srgbClr val="4F4F4F"/>
                </a:solidFill>
                <a:latin typeface="+mj-lt"/>
              </a:rPr>
              <a:t>age</a:t>
            </a:r>
            <a:endParaRPr lang="en-US" sz="2400" dirty="0">
              <a:solidFill>
                <a:srgbClr val="4F4F4F"/>
              </a:solidFill>
              <a:latin typeface="+mj-lt"/>
            </a:endParaRPr>
          </a:p>
        </p:txBody>
      </p:sp>
      <p:sp>
        <p:nvSpPr>
          <p:cNvPr id="16" name="TextBox 15">
            <a:extLst>
              <a:ext uri="{FF2B5EF4-FFF2-40B4-BE49-F238E27FC236}">
                <a16:creationId xmlns:a16="http://schemas.microsoft.com/office/drawing/2014/main" id="{6159369D-8184-1E45-AD4A-3B95AD395509}"/>
              </a:ext>
            </a:extLst>
          </p:cNvPr>
          <p:cNvSpPr txBox="1"/>
          <p:nvPr/>
        </p:nvSpPr>
        <p:spPr>
          <a:xfrm>
            <a:off x="1760048" y="2525524"/>
            <a:ext cx="4359731" cy="430887"/>
          </a:xfrm>
          <a:prstGeom prst="rect">
            <a:avLst/>
          </a:prstGeom>
          <a:noFill/>
        </p:spPr>
        <p:txBody>
          <a:bodyPr wrap="square" lIns="0" tIns="0" rIns="0" bIns="0" rtlCol="0" anchor="t">
            <a:spAutoFit/>
          </a:bodyPr>
          <a:lstStyle/>
          <a:p>
            <a:pPr algn="r">
              <a:spcAft>
                <a:spcPts val="1000"/>
              </a:spcAft>
              <a:buClr>
                <a:schemeClr val="accent2"/>
              </a:buClr>
            </a:pPr>
            <a:r>
              <a:rPr lang="en-US" sz="2800" dirty="0">
                <a:solidFill>
                  <a:srgbClr val="4F4F4F"/>
                </a:solidFill>
                <a:latin typeface="+mj-lt"/>
              </a:rPr>
              <a:t>Wanting</a:t>
            </a:r>
            <a:r>
              <a:rPr lang="en-US" sz="2400" dirty="0">
                <a:solidFill>
                  <a:srgbClr val="4F4F4F"/>
                </a:solidFill>
              </a:rPr>
              <a:t> to stop working</a:t>
            </a:r>
          </a:p>
        </p:txBody>
      </p:sp>
      <p:sp>
        <p:nvSpPr>
          <p:cNvPr id="17" name="TextBox 16">
            <a:extLst>
              <a:ext uri="{FF2B5EF4-FFF2-40B4-BE49-F238E27FC236}">
                <a16:creationId xmlns:a16="http://schemas.microsoft.com/office/drawing/2014/main" id="{0684610B-08F0-C044-BD44-26E09CDE9AC7}"/>
              </a:ext>
            </a:extLst>
          </p:cNvPr>
          <p:cNvSpPr txBox="1"/>
          <p:nvPr/>
        </p:nvSpPr>
        <p:spPr>
          <a:xfrm>
            <a:off x="1026800" y="3401685"/>
            <a:ext cx="5092979" cy="430887"/>
          </a:xfrm>
          <a:prstGeom prst="rect">
            <a:avLst/>
          </a:prstGeom>
          <a:noFill/>
        </p:spPr>
        <p:txBody>
          <a:bodyPr wrap="square" lIns="0" tIns="0" rIns="0" bIns="0" rtlCol="0" anchor="t">
            <a:spAutoFit/>
          </a:bodyPr>
          <a:lstStyle/>
          <a:p>
            <a:pPr algn="r">
              <a:spcAft>
                <a:spcPts val="1000"/>
              </a:spcAft>
              <a:buClr>
                <a:schemeClr val="accent2"/>
              </a:buClr>
            </a:pPr>
            <a:r>
              <a:rPr lang="en-US" sz="2800" dirty="0">
                <a:solidFill>
                  <a:srgbClr val="4F4F4F"/>
                </a:solidFill>
                <a:latin typeface="+mj-lt"/>
              </a:rPr>
              <a:t>Feeling</a:t>
            </a:r>
            <a:r>
              <a:rPr lang="en-US" sz="2400" dirty="0">
                <a:solidFill>
                  <a:srgbClr val="4F4F4F"/>
                </a:solidFill>
              </a:rPr>
              <a:t> personally ready to retire</a:t>
            </a:r>
          </a:p>
        </p:txBody>
      </p:sp>
      <p:sp>
        <p:nvSpPr>
          <p:cNvPr id="21" name="TextBox 20">
            <a:extLst>
              <a:ext uri="{FF2B5EF4-FFF2-40B4-BE49-F238E27FC236}">
                <a16:creationId xmlns:a16="http://schemas.microsoft.com/office/drawing/2014/main" id="{11A41FEE-1854-734E-B8DF-D072BF95FD73}"/>
              </a:ext>
            </a:extLst>
          </p:cNvPr>
          <p:cNvSpPr txBox="1"/>
          <p:nvPr/>
        </p:nvSpPr>
        <p:spPr>
          <a:xfrm>
            <a:off x="1478547" y="4284942"/>
            <a:ext cx="4641232" cy="430887"/>
          </a:xfrm>
          <a:prstGeom prst="rect">
            <a:avLst/>
          </a:prstGeom>
          <a:noFill/>
        </p:spPr>
        <p:txBody>
          <a:bodyPr wrap="square" lIns="0" tIns="0" rIns="0" bIns="0" rtlCol="0" anchor="t">
            <a:spAutoFit/>
          </a:bodyPr>
          <a:lstStyle/>
          <a:p>
            <a:pPr algn="r">
              <a:spcAft>
                <a:spcPts val="1000"/>
              </a:spcAft>
              <a:buClr>
                <a:schemeClr val="accent2"/>
              </a:buClr>
            </a:pPr>
            <a:r>
              <a:rPr lang="en-US" sz="2800" dirty="0">
                <a:solidFill>
                  <a:srgbClr val="4F4F4F"/>
                </a:solidFill>
                <a:latin typeface="+mj-lt"/>
              </a:rPr>
              <a:t>Wanting</a:t>
            </a:r>
            <a:r>
              <a:rPr lang="en-US" sz="2400" dirty="0">
                <a:solidFill>
                  <a:srgbClr val="4F4F4F"/>
                </a:solidFill>
              </a:rPr>
              <a:t> to do other things</a:t>
            </a:r>
          </a:p>
        </p:txBody>
      </p:sp>
      <p:sp>
        <p:nvSpPr>
          <p:cNvPr id="22" name="TextBox 21">
            <a:extLst>
              <a:ext uri="{FF2B5EF4-FFF2-40B4-BE49-F238E27FC236}">
                <a16:creationId xmlns:a16="http://schemas.microsoft.com/office/drawing/2014/main" id="{DBBBF28B-6C34-C440-9865-194DD19E580C}"/>
              </a:ext>
            </a:extLst>
          </p:cNvPr>
          <p:cNvSpPr txBox="1"/>
          <p:nvPr/>
        </p:nvSpPr>
        <p:spPr>
          <a:xfrm>
            <a:off x="1321838" y="5217328"/>
            <a:ext cx="4797942" cy="369332"/>
          </a:xfrm>
          <a:prstGeom prst="rect">
            <a:avLst/>
          </a:prstGeom>
          <a:noFill/>
        </p:spPr>
        <p:txBody>
          <a:bodyPr wrap="square" lIns="0" tIns="0" rIns="0" bIns="0" rtlCol="0" anchor="t">
            <a:spAutoFit/>
          </a:bodyPr>
          <a:lstStyle/>
          <a:p>
            <a:pPr algn="r">
              <a:spcAft>
                <a:spcPts val="1000"/>
              </a:spcAft>
              <a:buClr>
                <a:schemeClr val="accent2"/>
              </a:buClr>
            </a:pPr>
            <a:r>
              <a:rPr lang="en-US" sz="2400" dirty="0">
                <a:solidFill>
                  <a:srgbClr val="4F4F4F"/>
                </a:solidFill>
              </a:rPr>
              <a:t>Reaching a certain </a:t>
            </a:r>
            <a:r>
              <a:rPr lang="en-US" sz="2400" dirty="0">
                <a:solidFill>
                  <a:srgbClr val="4F4F4F"/>
                </a:solidFill>
                <a:latin typeface="Arial"/>
                <a:cs typeface="Arial"/>
              </a:rPr>
              <a:t>asset </a:t>
            </a:r>
            <a:r>
              <a:rPr lang="en-US" sz="2400" dirty="0">
                <a:solidFill>
                  <a:srgbClr val="4F4F4F"/>
                </a:solidFill>
              </a:rPr>
              <a:t>level</a:t>
            </a:r>
          </a:p>
        </p:txBody>
      </p:sp>
      <p:sp>
        <p:nvSpPr>
          <p:cNvPr id="10" name="TextBox 9">
            <a:extLst>
              <a:ext uri="{FF2B5EF4-FFF2-40B4-BE49-F238E27FC236}">
                <a16:creationId xmlns:a16="http://schemas.microsoft.com/office/drawing/2014/main" id="{7EF1EC68-C965-3648-9BB6-BEF634719E75}"/>
              </a:ext>
            </a:extLst>
          </p:cNvPr>
          <p:cNvSpPr txBox="1">
            <a:spLocks/>
          </p:cNvSpPr>
          <p:nvPr/>
        </p:nvSpPr>
        <p:spPr>
          <a:xfrm>
            <a:off x="8863207" y="1675703"/>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t>59</a:t>
            </a:r>
            <a:r>
              <a:rPr lang="en-US" sz="2000" b="1" baseline="30000" dirty="0"/>
              <a:t>%</a:t>
            </a:r>
          </a:p>
        </p:txBody>
      </p:sp>
      <p:sp>
        <p:nvSpPr>
          <p:cNvPr id="11" name="TextBox 10">
            <a:extLst>
              <a:ext uri="{FF2B5EF4-FFF2-40B4-BE49-F238E27FC236}">
                <a16:creationId xmlns:a16="http://schemas.microsoft.com/office/drawing/2014/main" id="{1F61DD43-DED8-7946-A398-EE1376C63B07}"/>
              </a:ext>
            </a:extLst>
          </p:cNvPr>
          <p:cNvSpPr txBox="1">
            <a:spLocks/>
          </p:cNvSpPr>
          <p:nvPr/>
        </p:nvSpPr>
        <p:spPr>
          <a:xfrm>
            <a:off x="7880902" y="2579695"/>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t>44</a:t>
            </a:r>
            <a:r>
              <a:rPr lang="en-US" sz="2000" b="1" baseline="30000" dirty="0"/>
              <a:t>%</a:t>
            </a:r>
          </a:p>
        </p:txBody>
      </p:sp>
      <p:sp>
        <p:nvSpPr>
          <p:cNvPr id="12" name="TextBox 11">
            <a:extLst>
              <a:ext uri="{FF2B5EF4-FFF2-40B4-BE49-F238E27FC236}">
                <a16:creationId xmlns:a16="http://schemas.microsoft.com/office/drawing/2014/main" id="{263C47EA-39B7-AF4B-BE6A-B04D81989F44}"/>
              </a:ext>
            </a:extLst>
          </p:cNvPr>
          <p:cNvSpPr txBox="1">
            <a:spLocks/>
          </p:cNvSpPr>
          <p:nvPr/>
        </p:nvSpPr>
        <p:spPr>
          <a:xfrm>
            <a:off x="7870738" y="3465260"/>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t>44</a:t>
            </a:r>
            <a:r>
              <a:rPr lang="en-US" sz="2000" b="1" baseline="30000" dirty="0"/>
              <a:t>%</a:t>
            </a:r>
          </a:p>
        </p:txBody>
      </p:sp>
      <p:sp>
        <p:nvSpPr>
          <p:cNvPr id="13" name="TextBox 12">
            <a:extLst>
              <a:ext uri="{FF2B5EF4-FFF2-40B4-BE49-F238E27FC236}">
                <a16:creationId xmlns:a16="http://schemas.microsoft.com/office/drawing/2014/main" id="{DFD1D61B-82A1-714A-9A85-C2579C412AD4}"/>
              </a:ext>
            </a:extLst>
          </p:cNvPr>
          <p:cNvSpPr txBox="1">
            <a:spLocks/>
          </p:cNvSpPr>
          <p:nvPr/>
        </p:nvSpPr>
        <p:spPr>
          <a:xfrm>
            <a:off x="7606909" y="4356804"/>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t>40</a:t>
            </a:r>
            <a:r>
              <a:rPr lang="en-US" sz="2000" b="1" baseline="30000" dirty="0"/>
              <a:t>%</a:t>
            </a:r>
          </a:p>
        </p:txBody>
      </p:sp>
      <p:sp>
        <p:nvSpPr>
          <p:cNvPr id="18" name="TextBox 17">
            <a:extLst>
              <a:ext uri="{FF2B5EF4-FFF2-40B4-BE49-F238E27FC236}">
                <a16:creationId xmlns:a16="http://schemas.microsoft.com/office/drawing/2014/main" id="{7701CC44-255E-3049-A15E-DB552C0C5AEB}"/>
              </a:ext>
            </a:extLst>
          </p:cNvPr>
          <p:cNvSpPr txBox="1">
            <a:spLocks/>
          </p:cNvSpPr>
          <p:nvPr/>
        </p:nvSpPr>
        <p:spPr>
          <a:xfrm>
            <a:off x="7606909" y="5248030"/>
            <a:ext cx="1327715" cy="307777"/>
          </a:xfrm>
          <a:prstGeom prst="rect">
            <a:avLst/>
          </a:prstGeom>
          <a:noFill/>
        </p:spPr>
        <p:txBody>
          <a:bodyPr wrap="square" lIns="0" tIns="0" rIns="91440" bIns="0" rtlCol="0" anchor="ctr">
            <a:spAutoFit/>
          </a:bodyPr>
          <a:lstStyle/>
          <a:p>
            <a:pPr algn="r">
              <a:spcAft>
                <a:spcPts val="1000"/>
              </a:spcAft>
              <a:buClr>
                <a:schemeClr val="accent2"/>
              </a:buClr>
            </a:pPr>
            <a:r>
              <a:rPr lang="en-US" sz="2000" b="1" dirty="0">
                <a:solidFill>
                  <a:schemeClr val="bg1"/>
                </a:solidFill>
              </a:rPr>
              <a:t>40</a:t>
            </a:r>
            <a:r>
              <a:rPr lang="en-US" sz="2000" b="1" baseline="30000" dirty="0">
                <a:solidFill>
                  <a:schemeClr val="bg1"/>
                </a:solidFill>
              </a:rPr>
              <a:t>%</a:t>
            </a:r>
          </a:p>
        </p:txBody>
      </p:sp>
    </p:spTree>
    <p:extLst>
      <p:ext uri="{BB962C8B-B14F-4D97-AF65-F5344CB8AC3E}">
        <p14:creationId xmlns:p14="http://schemas.microsoft.com/office/powerpoint/2010/main" val="30743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B83D-71DE-4909-90EF-CD7E5B63539A}"/>
              </a:ext>
            </a:extLst>
          </p:cNvPr>
          <p:cNvSpPr>
            <a:spLocks noGrp="1"/>
          </p:cNvSpPr>
          <p:nvPr>
            <p:ph type="title"/>
          </p:nvPr>
        </p:nvSpPr>
        <p:spPr/>
        <p:txBody>
          <a:bodyPr lIns="91440" tIns="45720" rIns="91440" bIns="45720" anchor="ctr"/>
          <a:lstStyle/>
          <a:p>
            <a:r>
              <a:rPr lang="en-US"/>
              <a:t>Benefits for Preretirees</a:t>
            </a:r>
          </a:p>
        </p:txBody>
      </p:sp>
      <p:sp>
        <p:nvSpPr>
          <p:cNvPr id="4" name="Content Placeholder 2">
            <a:extLst>
              <a:ext uri="{FF2B5EF4-FFF2-40B4-BE49-F238E27FC236}">
                <a16:creationId xmlns:a16="http://schemas.microsoft.com/office/drawing/2014/main" id="{B101BB94-E59C-C641-8372-13114B7CC706}"/>
              </a:ext>
            </a:extLst>
          </p:cNvPr>
          <p:cNvSpPr txBox="1">
            <a:spLocks/>
          </p:cNvSpPr>
          <p:nvPr/>
        </p:nvSpPr>
        <p:spPr>
          <a:xfrm>
            <a:off x="917030" y="2340517"/>
            <a:ext cx="5383758" cy="2176965"/>
          </a:xfrm>
          <a:prstGeom prst="rect">
            <a:avLst/>
          </a:prstGeom>
        </p:spPr>
        <p:txBody>
          <a:bodyPr lIns="91440" tIns="45720" rIns="91440" bIns="45720" anchor="t"/>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1600"/>
              </a:spcBef>
            </a:pPr>
            <a:r>
              <a:rPr lang="en-US" sz="3000" dirty="0">
                <a:solidFill>
                  <a:srgbClr val="4F4F4F"/>
                </a:solidFill>
              </a:rPr>
              <a:t>Holistic view of the individual</a:t>
            </a:r>
            <a:endParaRPr lang="en-US" sz="3000" dirty="0">
              <a:solidFill>
                <a:srgbClr val="4F4F4F"/>
              </a:solidFill>
              <a:cs typeface="Arial"/>
            </a:endParaRPr>
          </a:p>
          <a:p>
            <a:pPr>
              <a:lnSpc>
                <a:spcPct val="100000"/>
              </a:lnSpc>
              <a:spcBef>
                <a:spcPts val="1600"/>
              </a:spcBef>
            </a:pPr>
            <a:r>
              <a:rPr lang="en-US" sz="3000" dirty="0">
                <a:solidFill>
                  <a:srgbClr val="4F4F4F"/>
                </a:solidFill>
              </a:rPr>
              <a:t>Connection between</a:t>
            </a:r>
            <a:br>
              <a:rPr lang="en-US" sz="3000" dirty="0">
                <a:solidFill>
                  <a:srgbClr val="4F4F4F"/>
                </a:solidFill>
              </a:rPr>
            </a:br>
            <a:r>
              <a:rPr lang="en-US" sz="3000" dirty="0">
                <a:solidFill>
                  <a:srgbClr val="4F4F4F"/>
                </a:solidFill>
              </a:rPr>
              <a:t>the goal and solution</a:t>
            </a:r>
            <a:endParaRPr lang="en-US" sz="3000" dirty="0">
              <a:solidFill>
                <a:srgbClr val="4F4F4F"/>
              </a:solidFill>
              <a:cs typeface="Arial"/>
            </a:endParaRPr>
          </a:p>
          <a:p>
            <a:pPr>
              <a:lnSpc>
                <a:spcPct val="100000"/>
              </a:lnSpc>
              <a:spcBef>
                <a:spcPts val="1600"/>
              </a:spcBef>
            </a:pPr>
            <a:r>
              <a:rPr lang="en-US" sz="3000" dirty="0">
                <a:solidFill>
                  <a:srgbClr val="4F4F4F"/>
                </a:solidFill>
              </a:rPr>
              <a:t>Helps people take action</a:t>
            </a:r>
            <a:endParaRPr lang="en-US" sz="3000" dirty="0">
              <a:solidFill>
                <a:srgbClr val="4F4F4F"/>
              </a:solidFill>
              <a:cs typeface="Arial"/>
            </a:endParaRPr>
          </a:p>
        </p:txBody>
      </p:sp>
      <p:pic>
        <p:nvPicPr>
          <p:cNvPr id="15" name="Graphic 14" descr="VR2.0_illustration__opposing ideas">
            <a:extLst>
              <a:ext uri="{FF2B5EF4-FFF2-40B4-BE49-F238E27FC236}">
                <a16:creationId xmlns:a16="http://schemas.microsoft.com/office/drawing/2014/main" id="{8E0ACFF8-7430-0D47-8531-6A357B4D8B3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999075" y="1187451"/>
            <a:ext cx="5740119" cy="4953802"/>
          </a:xfrm>
          <a:prstGeom prst="rect">
            <a:avLst/>
          </a:prstGeom>
        </p:spPr>
      </p:pic>
    </p:spTree>
    <p:extLst>
      <p:ext uri="{BB962C8B-B14F-4D97-AF65-F5344CB8AC3E}">
        <p14:creationId xmlns:p14="http://schemas.microsoft.com/office/powerpoint/2010/main" val="349537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3E55ECAE-D044-2943-8EE2-9D91B8C73536}"/>
              </a:ext>
            </a:extLst>
          </p:cNvPr>
          <p:cNvSpPr>
            <a:spLocks noChangeAspect="1" noEditPoints="1"/>
          </p:cNvSpPr>
          <p:nvPr/>
        </p:nvSpPr>
        <p:spPr bwMode="ltGray">
          <a:xfrm>
            <a:off x="5092898" y="1653342"/>
            <a:ext cx="779622" cy="704991"/>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05C3DE">
              <a:alpha val="10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05C3DE"/>
              </a:solidFill>
            </a:endParaRPr>
          </a:p>
        </p:txBody>
      </p:sp>
      <p:sp>
        <p:nvSpPr>
          <p:cNvPr id="12" name="TextBox 11">
            <a:extLst>
              <a:ext uri="{FF2B5EF4-FFF2-40B4-BE49-F238E27FC236}">
                <a16:creationId xmlns:a16="http://schemas.microsoft.com/office/drawing/2014/main" id="{B1977D4D-CCF4-C44B-846D-5C82DF15442F}"/>
              </a:ext>
            </a:extLst>
          </p:cNvPr>
          <p:cNvSpPr txBox="1"/>
          <p:nvPr/>
        </p:nvSpPr>
        <p:spPr>
          <a:xfrm>
            <a:off x="5092898" y="2441262"/>
            <a:ext cx="6452871" cy="2462213"/>
          </a:xfrm>
          <a:prstGeom prst="rect">
            <a:avLst/>
          </a:prstGeom>
          <a:noFill/>
        </p:spPr>
        <p:txBody>
          <a:bodyPr wrap="square" lIns="0" tIns="0" rIns="0" bIns="0" rtlCol="0" anchor="t">
            <a:spAutoFit/>
          </a:bodyPr>
          <a:lstStyle/>
          <a:p>
            <a:pPr>
              <a:spcAft>
                <a:spcPts val="1000"/>
              </a:spcAft>
            </a:pPr>
            <a:r>
              <a:rPr lang="en-US" sz="3200" dirty="0">
                <a:solidFill>
                  <a:srgbClr val="4F4F4F"/>
                </a:solidFill>
              </a:rPr>
              <a:t>Financial professionals who can skillfully and compassionately guide clients through these emotional </a:t>
            </a:r>
            <a:r>
              <a:rPr lang="en-US" sz="3200">
                <a:solidFill>
                  <a:srgbClr val="4F4F4F"/>
                </a:solidFill>
              </a:rPr>
              <a:t>tradeoffs stand to profit with strong, </a:t>
            </a:r>
            <a:r>
              <a:rPr lang="en-US" sz="3200" dirty="0">
                <a:solidFill>
                  <a:srgbClr val="4F4F4F"/>
                </a:solidFill>
              </a:rPr>
              <a:t>loyal client relationships.</a:t>
            </a:r>
            <a:endParaRPr lang="en-US" sz="3200" dirty="0"/>
          </a:p>
        </p:txBody>
      </p:sp>
      <p:sp>
        <p:nvSpPr>
          <p:cNvPr id="14" name="Text Placeholder 5">
            <a:extLst>
              <a:ext uri="{FF2B5EF4-FFF2-40B4-BE49-F238E27FC236}">
                <a16:creationId xmlns:a16="http://schemas.microsoft.com/office/drawing/2014/main" id="{CC67DE89-CE50-764F-91D9-DE55CF2BC6F1}"/>
              </a:ext>
            </a:extLst>
          </p:cNvPr>
          <p:cNvSpPr txBox="1">
            <a:spLocks/>
          </p:cNvSpPr>
          <p:nvPr/>
        </p:nvSpPr>
        <p:spPr>
          <a:xfrm>
            <a:off x="5089447" y="5101033"/>
            <a:ext cx="4269424" cy="409575"/>
          </a:xfrm>
          <a:prstGeom prst="rect">
            <a:avLst/>
          </a:prstGeom>
        </p:spPr>
        <p:txBody>
          <a:bodyPr lIns="91440" tIns="45720" rIns="91440" bIns="45720" anchor="t"/>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a:solidFill>
                  <a:srgbClr val="4F4F4F"/>
                </a:solidFill>
              </a:rPr>
              <a:t>–The Cerulli Report, U.S. Advisor Metrics 2017</a:t>
            </a:r>
            <a:endParaRPr lang="en-US" sz="1200" dirty="0">
              <a:solidFill>
                <a:srgbClr val="4F4F4F"/>
              </a:solidFill>
            </a:endParaRPr>
          </a:p>
        </p:txBody>
      </p:sp>
      <p:sp>
        <p:nvSpPr>
          <p:cNvPr id="28" name="Title 27">
            <a:extLst>
              <a:ext uri="{FF2B5EF4-FFF2-40B4-BE49-F238E27FC236}">
                <a16:creationId xmlns:a16="http://schemas.microsoft.com/office/drawing/2014/main" id="{D0C3F4D7-700A-F04C-B17E-A6B21D32079F}"/>
              </a:ext>
            </a:extLst>
          </p:cNvPr>
          <p:cNvSpPr>
            <a:spLocks noGrp="1"/>
          </p:cNvSpPr>
          <p:nvPr>
            <p:ph type="title"/>
          </p:nvPr>
        </p:nvSpPr>
        <p:spPr/>
        <p:txBody>
          <a:bodyPr lIns="91440" tIns="45720" rIns="91440" bIns="45720" anchor="ctr"/>
          <a:lstStyle/>
          <a:p>
            <a:r>
              <a:rPr lang="en-US"/>
              <a:t>Benefits for Financial Professionals</a:t>
            </a:r>
          </a:p>
        </p:txBody>
      </p:sp>
      <p:pic>
        <p:nvPicPr>
          <p:cNvPr id="3" name="Picture 2" descr="VR2.0_illustration__handshake">
            <a:extLst>
              <a:ext uri="{FF2B5EF4-FFF2-40B4-BE49-F238E27FC236}">
                <a16:creationId xmlns:a16="http://schemas.microsoft.com/office/drawing/2014/main" id="{EBA1B58E-D7F5-4840-A0A1-D304B00B71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4506" y="1870285"/>
            <a:ext cx="3551315" cy="3551315"/>
          </a:xfrm>
          <a:prstGeom prst="rect">
            <a:avLst/>
          </a:prstGeom>
        </p:spPr>
      </p:pic>
    </p:spTree>
    <p:extLst>
      <p:ext uri="{BB962C8B-B14F-4D97-AF65-F5344CB8AC3E}">
        <p14:creationId xmlns:p14="http://schemas.microsoft.com/office/powerpoint/2010/main" val="147328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A3AB-1ACE-44E7-A388-9EAA627D1F76}"/>
              </a:ext>
            </a:extLst>
          </p:cNvPr>
          <p:cNvSpPr>
            <a:spLocks noGrp="1"/>
          </p:cNvSpPr>
          <p:nvPr>
            <p:ph type="title"/>
          </p:nvPr>
        </p:nvSpPr>
        <p:spPr/>
        <p:txBody>
          <a:bodyPr lIns="91440" tIns="45720" rIns="91440" bIns="45720" anchor="ctr"/>
          <a:lstStyle/>
          <a:p>
            <a:r>
              <a:rPr lang="en-US"/>
              <a:t>Benefits for Financial Professionals</a:t>
            </a:r>
          </a:p>
        </p:txBody>
      </p:sp>
      <p:pic>
        <p:nvPicPr>
          <p:cNvPr id="16" name="Graphic 15" descr="VR2.0_illustration__puzzle piece">
            <a:extLst>
              <a:ext uri="{FF2B5EF4-FFF2-40B4-BE49-F238E27FC236}">
                <a16:creationId xmlns:a16="http://schemas.microsoft.com/office/drawing/2014/main" id="{0C2C01D8-3B04-1B46-A69E-2F766130E6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14910" y="1635028"/>
            <a:ext cx="3962180" cy="3990281"/>
          </a:xfrm>
          <a:prstGeom prst="rect">
            <a:avLst/>
          </a:prstGeom>
        </p:spPr>
      </p:pic>
      <p:sp>
        <p:nvSpPr>
          <p:cNvPr id="17" name="TextBox 16">
            <a:extLst>
              <a:ext uri="{FF2B5EF4-FFF2-40B4-BE49-F238E27FC236}">
                <a16:creationId xmlns:a16="http://schemas.microsoft.com/office/drawing/2014/main" id="{8314C49C-EA13-0841-AFF9-C99791274167}"/>
              </a:ext>
            </a:extLst>
          </p:cNvPr>
          <p:cNvSpPr txBox="1"/>
          <p:nvPr/>
        </p:nvSpPr>
        <p:spPr>
          <a:xfrm>
            <a:off x="1680507" y="2283645"/>
            <a:ext cx="2430854" cy="2693045"/>
          </a:xfrm>
          <a:prstGeom prst="rect">
            <a:avLst/>
          </a:prstGeom>
          <a:noFill/>
        </p:spPr>
        <p:txBody>
          <a:bodyPr wrap="square" lIns="0" tIns="0" rIns="0" bIns="0" rtlCol="0">
            <a:spAutoFit/>
          </a:bodyPr>
          <a:lstStyle/>
          <a:p>
            <a:pPr>
              <a:spcAft>
                <a:spcPts val="1000"/>
              </a:spcAft>
              <a:buClr>
                <a:schemeClr val="accent2"/>
              </a:buClr>
            </a:pPr>
            <a:r>
              <a:rPr lang="en-US" sz="3200" dirty="0">
                <a:solidFill>
                  <a:srgbClr val="4F4F4F"/>
                </a:solidFill>
              </a:rPr>
              <a:t>Your </a:t>
            </a:r>
            <a:r>
              <a:rPr lang="en-US" sz="3200" b="1" dirty="0">
                <a:solidFill>
                  <a:srgbClr val="054C70"/>
                </a:solidFill>
              </a:rPr>
              <a:t>financial</a:t>
            </a:r>
            <a:r>
              <a:rPr lang="en-US" sz="3200" dirty="0">
                <a:solidFill>
                  <a:srgbClr val="4F4F4F"/>
                </a:solidFill>
              </a:rPr>
              <a:t> offer</a:t>
            </a:r>
          </a:p>
          <a:p>
            <a:pPr marL="226695" indent="-226695">
              <a:spcAft>
                <a:spcPts val="1000"/>
              </a:spcAft>
              <a:buClr>
                <a:schemeClr val="accent2"/>
              </a:buClr>
              <a:buFont typeface="Wingdings" panose="05000000000000000000" pitchFamily="2" charset="2"/>
              <a:buChar char="§"/>
            </a:pPr>
            <a:r>
              <a:rPr lang="en-US" sz="1800" dirty="0">
                <a:solidFill>
                  <a:srgbClr val="4F4F4F"/>
                </a:solidFill>
                <a:cs typeface="Arial"/>
              </a:rPr>
              <a:t>Advice/Guidance</a:t>
            </a:r>
          </a:p>
          <a:p>
            <a:pPr marL="226695" indent="-226695">
              <a:spcAft>
                <a:spcPts val="1000"/>
              </a:spcAft>
              <a:buClr>
                <a:schemeClr val="accent2"/>
              </a:buClr>
              <a:buFont typeface="Wingdings" panose="05000000000000000000" pitchFamily="2" charset="2"/>
              <a:buChar char="§"/>
            </a:pPr>
            <a:r>
              <a:rPr lang="en-US" sz="1800" dirty="0">
                <a:solidFill>
                  <a:srgbClr val="4F4F4F"/>
                </a:solidFill>
                <a:cs typeface="Arial"/>
              </a:rPr>
              <a:t>Services </a:t>
            </a:r>
          </a:p>
          <a:p>
            <a:pPr marL="226695" indent="-226695">
              <a:spcAft>
                <a:spcPts val="1000"/>
              </a:spcAft>
              <a:buClr>
                <a:schemeClr val="accent2"/>
              </a:buClr>
              <a:buFont typeface="Wingdings" panose="05000000000000000000" pitchFamily="2" charset="2"/>
              <a:buChar char="§"/>
            </a:pPr>
            <a:r>
              <a:rPr lang="en-US" sz="1800" dirty="0">
                <a:solidFill>
                  <a:srgbClr val="4F4F4F"/>
                </a:solidFill>
                <a:cs typeface="Arial"/>
              </a:rPr>
              <a:t>Solutions</a:t>
            </a:r>
          </a:p>
        </p:txBody>
      </p:sp>
      <p:sp>
        <p:nvSpPr>
          <p:cNvPr id="18" name="TextBox 17">
            <a:extLst>
              <a:ext uri="{FF2B5EF4-FFF2-40B4-BE49-F238E27FC236}">
                <a16:creationId xmlns:a16="http://schemas.microsoft.com/office/drawing/2014/main" id="{DFE7C0B3-6F31-4D43-A11D-683D9F38E1CA}"/>
              </a:ext>
            </a:extLst>
          </p:cNvPr>
          <p:cNvSpPr txBox="1"/>
          <p:nvPr/>
        </p:nvSpPr>
        <p:spPr>
          <a:xfrm>
            <a:off x="8484024" y="2283645"/>
            <a:ext cx="2665755" cy="2693045"/>
          </a:xfrm>
          <a:prstGeom prst="rect">
            <a:avLst/>
          </a:prstGeom>
          <a:noFill/>
        </p:spPr>
        <p:txBody>
          <a:bodyPr wrap="square" lIns="0" tIns="0" rIns="0" bIns="0" rtlCol="0" anchor="t">
            <a:spAutoFit/>
          </a:bodyPr>
          <a:lstStyle/>
          <a:p>
            <a:pPr>
              <a:spcAft>
                <a:spcPts val="1000"/>
              </a:spcAft>
            </a:pPr>
            <a:r>
              <a:rPr lang="en-US" sz="3200" dirty="0">
                <a:solidFill>
                  <a:srgbClr val="4F4F4F"/>
                </a:solidFill>
              </a:rPr>
              <a:t>The </a:t>
            </a:r>
            <a:r>
              <a:rPr lang="en-US" sz="3200" b="1" dirty="0">
                <a:solidFill>
                  <a:srgbClr val="054C70"/>
                </a:solidFill>
              </a:rPr>
              <a:t>nonfinancial</a:t>
            </a:r>
            <a:r>
              <a:rPr lang="en-US" sz="3200" dirty="0">
                <a:solidFill>
                  <a:srgbClr val="4F4F4F"/>
                </a:solidFill>
              </a:rPr>
              <a:t> side</a:t>
            </a:r>
          </a:p>
          <a:p>
            <a:pPr marL="226695" indent="-226695">
              <a:spcAft>
                <a:spcPts val="1000"/>
              </a:spcAft>
              <a:buClr>
                <a:schemeClr val="accent2"/>
              </a:buClr>
              <a:buFont typeface="Wingdings" panose="05000000000000000000" pitchFamily="2" charset="2"/>
              <a:buChar char="§"/>
            </a:pPr>
            <a:r>
              <a:rPr lang="en-US" sz="1800" dirty="0">
                <a:solidFill>
                  <a:srgbClr val="4F4F4F"/>
                </a:solidFill>
                <a:cs typeface="Arial"/>
              </a:rPr>
              <a:t>Lifestyle</a:t>
            </a:r>
          </a:p>
          <a:p>
            <a:pPr marL="226695" indent="-226695">
              <a:spcAft>
                <a:spcPts val="1000"/>
              </a:spcAft>
              <a:buClr>
                <a:schemeClr val="accent2"/>
              </a:buClr>
              <a:buFont typeface="Wingdings" panose="05000000000000000000" pitchFamily="2" charset="2"/>
              <a:buChar char="§"/>
            </a:pPr>
            <a:r>
              <a:rPr lang="en-US" sz="1800" dirty="0">
                <a:solidFill>
                  <a:srgbClr val="4F4F4F"/>
                </a:solidFill>
                <a:cs typeface="Arial"/>
              </a:rPr>
              <a:t>Health care</a:t>
            </a:r>
          </a:p>
          <a:p>
            <a:pPr marL="226695" indent="-226695">
              <a:spcAft>
                <a:spcPts val="1000"/>
              </a:spcAft>
              <a:buClr>
                <a:schemeClr val="accent2"/>
              </a:buClr>
              <a:buFont typeface="Wingdings" panose="05000000000000000000" pitchFamily="2" charset="2"/>
              <a:buChar char="§"/>
            </a:pPr>
            <a:r>
              <a:rPr lang="en-US" sz="1800" dirty="0">
                <a:solidFill>
                  <a:srgbClr val="4F4F4F"/>
                </a:solidFill>
                <a:cs typeface="Arial"/>
              </a:rPr>
              <a:t>Meaning</a:t>
            </a:r>
          </a:p>
        </p:txBody>
      </p:sp>
      <p:cxnSp>
        <p:nvCxnSpPr>
          <p:cNvPr id="4" name="Straight Connector 3">
            <a:extLst>
              <a:ext uri="{FF2B5EF4-FFF2-40B4-BE49-F238E27FC236}">
                <a16:creationId xmlns:a16="http://schemas.microsoft.com/office/drawing/2014/main" id="{2AF369A5-6AE6-D44A-9CD7-7AF83D8879FB}"/>
              </a:ext>
            </a:extLst>
          </p:cNvPr>
          <p:cNvCxnSpPr>
            <a:cxnSpLocks/>
          </p:cNvCxnSpPr>
          <p:nvPr/>
        </p:nvCxnSpPr>
        <p:spPr>
          <a:xfrm flipH="1">
            <a:off x="2757911" y="2553419"/>
            <a:ext cx="2003870" cy="0"/>
          </a:xfrm>
          <a:prstGeom prst="line">
            <a:avLst/>
          </a:prstGeom>
          <a:ln w="25400" cap="rnd">
            <a:solidFill>
              <a:srgbClr val="4F4F4F"/>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58C5E0-C457-6B4A-89C3-E2B811FB2737}"/>
              </a:ext>
            </a:extLst>
          </p:cNvPr>
          <p:cNvCxnSpPr>
            <a:cxnSpLocks/>
          </p:cNvCxnSpPr>
          <p:nvPr/>
        </p:nvCxnSpPr>
        <p:spPr>
          <a:xfrm>
            <a:off x="7329577" y="2553419"/>
            <a:ext cx="882770" cy="0"/>
          </a:xfrm>
          <a:prstGeom prst="line">
            <a:avLst/>
          </a:prstGeom>
          <a:ln w="25400" cap="rnd">
            <a:solidFill>
              <a:srgbClr val="4F4F4F"/>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3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BCB540-9219-8C4B-9C1A-8D0CDC95FD06}"/>
              </a:ext>
            </a:extLst>
          </p:cNvPr>
          <p:cNvSpPr>
            <a:spLocks noGrp="1"/>
          </p:cNvSpPr>
          <p:nvPr>
            <p:ph type="title" idx="4294967295"/>
          </p:nvPr>
        </p:nvSpPr>
        <p:spPr>
          <a:xfrm>
            <a:off x="0" y="3062288"/>
            <a:ext cx="12192000" cy="733425"/>
          </a:xfrm>
          <a:prstGeom prst="rect">
            <a:avLst/>
          </a:prstGeom>
        </p:spPr>
        <p:txBody>
          <a:bodyPr lIns="91440" tIns="45720" rIns="91440" bIns="45720" anchor="t"/>
          <a:lstStyle/>
          <a:p>
            <a:pPr algn="ctr"/>
            <a:r>
              <a:rPr lang="en-US" sz="3800" dirty="0">
                <a:solidFill>
                  <a:srgbClr val="4F4F4F"/>
                </a:solidFill>
                <a:latin typeface="+mn-lt"/>
              </a:rPr>
              <a:t>Imagine your own </a:t>
            </a:r>
            <a:r>
              <a:rPr lang="en-US" sz="3800" b="1" dirty="0">
                <a:solidFill>
                  <a:srgbClr val="054C70"/>
                </a:solidFill>
                <a:latin typeface="+mn-lt"/>
              </a:rPr>
              <a:t>retirement</a:t>
            </a:r>
            <a:r>
              <a:rPr lang="en-US" sz="3800" dirty="0">
                <a:solidFill>
                  <a:srgbClr val="4F4F4F"/>
                </a:solidFill>
                <a:latin typeface="+mn-lt"/>
              </a:rPr>
              <a:t>. . .</a:t>
            </a:r>
          </a:p>
        </p:txBody>
      </p:sp>
    </p:spTree>
    <p:extLst>
      <p:ext uri="{BB962C8B-B14F-4D97-AF65-F5344CB8AC3E}">
        <p14:creationId xmlns:p14="http://schemas.microsoft.com/office/powerpoint/2010/main" val="421846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3C1CA5-413D-1D49-9C8F-71942C5BFF36}"/>
              </a:ext>
            </a:extLst>
          </p:cNvPr>
          <p:cNvSpPr>
            <a:spLocks noGrp="1"/>
          </p:cNvSpPr>
          <p:nvPr>
            <p:ph type="title"/>
          </p:nvPr>
        </p:nvSpPr>
        <p:spPr/>
        <p:txBody>
          <a:bodyPr lIns="91440" tIns="45720" rIns="91440" bIns="45720" anchor="ctr"/>
          <a:lstStyle/>
          <a:p>
            <a:r>
              <a:rPr lang="en-US"/>
              <a:t>Benefits for Employers</a:t>
            </a:r>
          </a:p>
        </p:txBody>
      </p:sp>
      <p:sp>
        <p:nvSpPr>
          <p:cNvPr id="9" name="Text Placeholder 2">
            <a:extLst>
              <a:ext uri="{FF2B5EF4-FFF2-40B4-BE49-F238E27FC236}">
                <a16:creationId xmlns:a16="http://schemas.microsoft.com/office/drawing/2014/main" id="{BD9951E7-1FBC-7E4E-9250-8104F4CD2AC1}"/>
              </a:ext>
            </a:extLst>
          </p:cNvPr>
          <p:cNvSpPr>
            <a:spLocks noGrp="1"/>
          </p:cNvSpPr>
          <p:nvPr>
            <p:ph type="body" sz="quarter" idx="10"/>
          </p:nvPr>
        </p:nvSpPr>
        <p:spPr/>
        <p:txBody>
          <a:bodyPr lIns="91440" tIns="45720" rIns="91440" bIns="45720" anchor="b"/>
          <a:lstStyle/>
          <a:p>
            <a:pPr marL="342265" indent="-342265"/>
            <a:r>
              <a:rPr lang="en-US" baseline="30000" dirty="0">
                <a:ea typeface="+mn-lt"/>
                <a:cs typeface="+mn-lt"/>
              </a:rPr>
              <a:t>2</a:t>
            </a:r>
            <a:r>
              <a:rPr lang="en-US" dirty="0">
                <a:ea typeface="+mn-lt"/>
                <a:cs typeface="+mn-lt"/>
              </a:rPr>
              <a:t>T. Rowe Price, 2018 Plan Sponsor Views on Retiring Participants.</a:t>
            </a:r>
          </a:p>
        </p:txBody>
      </p:sp>
      <p:sp>
        <p:nvSpPr>
          <p:cNvPr id="7" name="Freeform 6">
            <a:extLst>
              <a:ext uri="{FF2B5EF4-FFF2-40B4-BE49-F238E27FC236}">
                <a16:creationId xmlns:a16="http://schemas.microsoft.com/office/drawing/2014/main" id="{C1CF12C5-97DB-6048-893B-151FE7D0DD4C}"/>
              </a:ext>
            </a:extLst>
          </p:cNvPr>
          <p:cNvSpPr>
            <a:spLocks noChangeAspect="1" noEditPoints="1"/>
          </p:cNvSpPr>
          <p:nvPr/>
        </p:nvSpPr>
        <p:spPr bwMode="ltGray">
          <a:xfrm>
            <a:off x="5791201" y="2215453"/>
            <a:ext cx="779622" cy="704991"/>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05C3DE">
              <a:alpha val="10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05C3DE"/>
              </a:solidFill>
            </a:endParaRPr>
          </a:p>
        </p:txBody>
      </p:sp>
      <p:sp>
        <p:nvSpPr>
          <p:cNvPr id="8" name="TextBox 7">
            <a:extLst>
              <a:ext uri="{FF2B5EF4-FFF2-40B4-BE49-F238E27FC236}">
                <a16:creationId xmlns:a16="http://schemas.microsoft.com/office/drawing/2014/main" id="{B5EBFE7E-7539-DA45-A789-172A25C55017}"/>
              </a:ext>
            </a:extLst>
          </p:cNvPr>
          <p:cNvSpPr txBox="1"/>
          <p:nvPr/>
        </p:nvSpPr>
        <p:spPr>
          <a:xfrm>
            <a:off x="5791200" y="3067181"/>
            <a:ext cx="5537200" cy="1477328"/>
          </a:xfrm>
          <a:prstGeom prst="rect">
            <a:avLst/>
          </a:prstGeom>
          <a:noFill/>
        </p:spPr>
        <p:txBody>
          <a:bodyPr wrap="square" lIns="0" tIns="0" rIns="0" bIns="0" rtlCol="0" anchor="t">
            <a:spAutoFit/>
          </a:bodyPr>
          <a:lstStyle/>
          <a:p>
            <a:pPr>
              <a:spcAft>
                <a:spcPts val="1000"/>
              </a:spcAft>
              <a:buClr>
                <a:schemeClr val="accent2"/>
              </a:buClr>
            </a:pPr>
            <a:r>
              <a:rPr lang="en-US" sz="3200" dirty="0">
                <a:solidFill>
                  <a:srgbClr val="4F4F4F"/>
                </a:solidFill>
                <a:cs typeface="Arial Black" panose="020B0604020202020204" pitchFamily="34" charset="0"/>
              </a:rPr>
              <a:t>Plan sponsors should</a:t>
            </a:r>
            <a:br>
              <a:rPr lang="en-US" sz="3200" dirty="0">
                <a:solidFill>
                  <a:srgbClr val="4F4F4F"/>
                </a:solidFill>
                <a:cs typeface="Arial Black" panose="020B0604020202020204" pitchFamily="34" charset="0"/>
              </a:rPr>
            </a:br>
            <a:r>
              <a:rPr lang="en-US" sz="3200" dirty="0">
                <a:solidFill>
                  <a:srgbClr val="4F4F4F"/>
                </a:solidFill>
                <a:cs typeface="Arial Black" panose="020B0604020202020204" pitchFamily="34" charset="0"/>
              </a:rPr>
              <a:t>consider the </a:t>
            </a:r>
            <a:r>
              <a:rPr lang="en-US" sz="3200" b="1" dirty="0">
                <a:solidFill>
                  <a:srgbClr val="054C70"/>
                </a:solidFill>
                <a:cs typeface="Arial Black" panose="020B0604020202020204" pitchFamily="34" charset="0"/>
              </a:rPr>
              <a:t>participant’s entire retirement journey</a:t>
            </a:r>
            <a:r>
              <a:rPr lang="en-US" sz="3200" dirty="0">
                <a:solidFill>
                  <a:srgbClr val="4F4F4F"/>
                </a:solidFill>
                <a:cs typeface="Arial"/>
              </a:rPr>
              <a:t>. .</a:t>
            </a:r>
            <a:r>
              <a:rPr lang="en-US" sz="3200" dirty="0">
                <a:solidFill>
                  <a:srgbClr val="4F4F4F"/>
                </a:solidFill>
              </a:rPr>
              <a:t> .</a:t>
            </a:r>
            <a:r>
              <a:rPr lang="en-US" sz="3200" b="1" dirty="0">
                <a:solidFill>
                  <a:srgbClr val="4F4F4F"/>
                </a:solidFill>
              </a:rPr>
              <a:t> </a:t>
            </a:r>
            <a:endParaRPr lang="en-US" sz="3200" b="1" dirty="0">
              <a:solidFill>
                <a:srgbClr val="4F4F4F"/>
              </a:solidFill>
              <a:cs typeface="Arial"/>
            </a:endParaRPr>
          </a:p>
        </p:txBody>
      </p:sp>
      <p:sp>
        <p:nvSpPr>
          <p:cNvPr id="11" name="Content Placeholder 4">
            <a:extLst>
              <a:ext uri="{FF2B5EF4-FFF2-40B4-BE49-F238E27FC236}">
                <a16:creationId xmlns:a16="http://schemas.microsoft.com/office/drawing/2014/main" id="{36146A4C-A8E3-EC43-B88A-6CD49AF68F23}"/>
              </a:ext>
            </a:extLst>
          </p:cNvPr>
          <p:cNvSpPr txBox="1">
            <a:spLocks/>
          </p:cNvSpPr>
          <p:nvPr/>
        </p:nvSpPr>
        <p:spPr>
          <a:xfrm>
            <a:off x="1754171" y="1990326"/>
            <a:ext cx="3655790" cy="1706109"/>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0"/>
              </a:spcBef>
              <a:buFont typeface="Wingdings" panose="05000000000000000000" pitchFamily="2" charset="2"/>
              <a:buNone/>
            </a:pPr>
            <a:r>
              <a:rPr lang="en-US" sz="13000" b="1" spc="-300" dirty="0">
                <a:solidFill>
                  <a:srgbClr val="054C70"/>
                </a:solidFill>
                <a:latin typeface="+mn-lt"/>
              </a:rPr>
              <a:t>86</a:t>
            </a:r>
            <a:r>
              <a:rPr lang="en-US" sz="12000" b="1" baseline="30000" dirty="0">
                <a:solidFill>
                  <a:srgbClr val="054C70"/>
                </a:solidFill>
                <a:latin typeface="+mn-lt"/>
              </a:rPr>
              <a:t>%</a:t>
            </a:r>
          </a:p>
        </p:txBody>
      </p:sp>
      <p:sp>
        <p:nvSpPr>
          <p:cNvPr id="12" name="Content Placeholder 4">
            <a:extLst>
              <a:ext uri="{FF2B5EF4-FFF2-40B4-BE49-F238E27FC236}">
                <a16:creationId xmlns:a16="http://schemas.microsoft.com/office/drawing/2014/main" id="{94385867-AF44-224F-B9B8-781666520386}"/>
              </a:ext>
            </a:extLst>
          </p:cNvPr>
          <p:cNvSpPr txBox="1">
            <a:spLocks/>
          </p:cNvSpPr>
          <p:nvPr/>
        </p:nvSpPr>
        <p:spPr>
          <a:xfrm>
            <a:off x="1754171" y="3839503"/>
            <a:ext cx="3567282" cy="70500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840"/>
              </a:lnSpc>
              <a:spcBef>
                <a:spcPts val="8000"/>
              </a:spcBef>
              <a:buNone/>
            </a:pPr>
            <a:r>
              <a:rPr lang="en-US" sz="2200" dirty="0">
                <a:solidFill>
                  <a:srgbClr val="4F4F4F"/>
                </a:solidFill>
                <a:latin typeface="+mn-lt"/>
              </a:rPr>
              <a:t>of plan sponsors</a:t>
            </a:r>
            <a:br>
              <a:rPr lang="en-US" sz="2200" dirty="0">
                <a:solidFill>
                  <a:srgbClr val="4F4F4F"/>
                </a:solidFill>
                <a:latin typeface="+mn-lt"/>
              </a:rPr>
            </a:br>
            <a:r>
              <a:rPr lang="en-US" sz="2200" dirty="0">
                <a:solidFill>
                  <a:srgbClr val="4F4F4F"/>
                </a:solidFill>
                <a:latin typeface="+mn-lt"/>
              </a:rPr>
              <a:t>strongly agree or agree</a:t>
            </a:r>
            <a:r>
              <a:rPr lang="en-US" sz="2200" baseline="30000" dirty="0">
                <a:solidFill>
                  <a:srgbClr val="4F4F4F"/>
                </a:solidFill>
                <a:latin typeface="+mn-lt"/>
              </a:rPr>
              <a:t>2</a:t>
            </a:r>
          </a:p>
        </p:txBody>
      </p:sp>
    </p:spTree>
    <p:extLst>
      <p:ext uri="{BB962C8B-B14F-4D97-AF65-F5344CB8AC3E}">
        <p14:creationId xmlns:p14="http://schemas.microsoft.com/office/powerpoint/2010/main" val="418679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59B6B7-20ED-7443-A402-7A787ED8738B}"/>
              </a:ext>
            </a:extLst>
          </p:cNvPr>
          <p:cNvSpPr>
            <a:spLocks noGrp="1"/>
          </p:cNvSpPr>
          <p:nvPr>
            <p:ph type="title"/>
          </p:nvPr>
        </p:nvSpPr>
        <p:spPr/>
        <p:txBody>
          <a:bodyPr lIns="91440" tIns="45720" rIns="91440" bIns="45720" anchor="ctr"/>
          <a:lstStyle/>
          <a:p>
            <a:r>
              <a:rPr lang="en-US"/>
              <a:t>Benefits for Employers</a:t>
            </a:r>
          </a:p>
        </p:txBody>
      </p:sp>
      <p:sp>
        <p:nvSpPr>
          <p:cNvPr id="5" name="Content Placeholder 2">
            <a:extLst>
              <a:ext uri="{FF2B5EF4-FFF2-40B4-BE49-F238E27FC236}">
                <a16:creationId xmlns:a16="http://schemas.microsoft.com/office/drawing/2014/main" id="{BA4FBA71-74F1-0845-8927-0DF53A3B5A5B}"/>
              </a:ext>
            </a:extLst>
          </p:cNvPr>
          <p:cNvSpPr txBox="1">
            <a:spLocks/>
          </p:cNvSpPr>
          <p:nvPr/>
        </p:nvSpPr>
        <p:spPr>
          <a:xfrm>
            <a:off x="914400" y="1801315"/>
            <a:ext cx="9255670" cy="2537085"/>
          </a:xfrm>
          <a:prstGeom prst="rect">
            <a:avLst/>
          </a:prstGeom>
        </p:spPr>
        <p:txBody>
          <a:bodyPr lIns="91440" tIns="45720" rIns="91440" bIns="45720" anchor="t"/>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1600"/>
              </a:spcBef>
              <a:buNone/>
            </a:pPr>
            <a:r>
              <a:rPr lang="en-US" sz="3000" dirty="0">
                <a:solidFill>
                  <a:srgbClr val="4F4F4F"/>
                </a:solidFill>
              </a:rPr>
              <a:t>Older employees generally:</a:t>
            </a:r>
          </a:p>
          <a:p>
            <a:pPr marL="342265" indent="-342265">
              <a:lnSpc>
                <a:spcPct val="100000"/>
              </a:lnSpc>
              <a:spcBef>
                <a:spcPts val="1600"/>
              </a:spcBef>
            </a:pPr>
            <a:r>
              <a:rPr lang="en-US" sz="2800" dirty="0">
                <a:solidFill>
                  <a:srgbClr val="4F4F4F"/>
                </a:solidFill>
              </a:rPr>
              <a:t>Earn more</a:t>
            </a:r>
            <a:endParaRPr lang="en-US" sz="2800" dirty="0">
              <a:solidFill>
                <a:srgbClr val="4F4F4F"/>
              </a:solidFill>
              <a:cs typeface="Arial"/>
            </a:endParaRPr>
          </a:p>
          <a:p>
            <a:pPr marL="342265" indent="-342265">
              <a:lnSpc>
                <a:spcPct val="100000"/>
              </a:lnSpc>
              <a:spcBef>
                <a:spcPts val="1600"/>
              </a:spcBef>
            </a:pPr>
            <a:r>
              <a:rPr lang="en-US" sz="2800" dirty="0">
                <a:solidFill>
                  <a:srgbClr val="4F4F4F"/>
                </a:solidFill>
              </a:rPr>
              <a:t>Have higher health care costs</a:t>
            </a:r>
            <a:endParaRPr lang="en-US" sz="2800" dirty="0">
              <a:solidFill>
                <a:srgbClr val="4F4F4F"/>
              </a:solidFill>
              <a:cs typeface="Arial"/>
            </a:endParaRPr>
          </a:p>
          <a:p>
            <a:pPr marL="342265" indent="-342265">
              <a:lnSpc>
                <a:spcPct val="100000"/>
              </a:lnSpc>
              <a:spcBef>
                <a:spcPts val="1600"/>
              </a:spcBef>
            </a:pPr>
            <a:r>
              <a:rPr lang="en-US" sz="2800" dirty="0">
                <a:solidFill>
                  <a:srgbClr val="4F4F4F"/>
                </a:solidFill>
              </a:rPr>
              <a:t>Have higher workers' compensation premiums</a:t>
            </a:r>
            <a:endParaRPr lang="en-US" sz="2800" dirty="0">
              <a:solidFill>
                <a:srgbClr val="4F4F4F"/>
              </a:solidFill>
              <a:cs typeface="Arial"/>
            </a:endParaRPr>
          </a:p>
        </p:txBody>
      </p:sp>
      <p:sp>
        <p:nvSpPr>
          <p:cNvPr id="6" name="Content Placeholder 2">
            <a:extLst>
              <a:ext uri="{FF2B5EF4-FFF2-40B4-BE49-F238E27FC236}">
                <a16:creationId xmlns:a16="http://schemas.microsoft.com/office/drawing/2014/main" id="{F8ED2668-AB72-442B-8CC3-8B65BC3BDBCF}"/>
              </a:ext>
            </a:extLst>
          </p:cNvPr>
          <p:cNvSpPr txBox="1">
            <a:spLocks/>
          </p:cNvSpPr>
          <p:nvPr/>
        </p:nvSpPr>
        <p:spPr>
          <a:xfrm>
            <a:off x="914400" y="4836255"/>
            <a:ext cx="10211051" cy="482440"/>
          </a:xfrm>
          <a:prstGeom prst="rect">
            <a:avLst/>
          </a:prstGeom>
        </p:spPr>
        <p:txBody>
          <a:bodyPr lIns="9144" tIns="0" rIns="0" bIns="0" anchor="t"/>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1600"/>
              </a:spcBef>
              <a:buNone/>
            </a:pPr>
            <a:r>
              <a:rPr lang="en-US" sz="3000">
                <a:solidFill>
                  <a:srgbClr val="4F4F4F"/>
                </a:solidFill>
                <a:cs typeface="Arial"/>
              </a:rPr>
              <a:t>Mitigate costs by helping them be </a:t>
            </a:r>
            <a:r>
              <a:rPr lang="en-US" sz="3000" b="1" dirty="0">
                <a:solidFill>
                  <a:schemeClr val="accent1"/>
                </a:solidFill>
                <a:cs typeface="Arial"/>
              </a:rPr>
              <a:t>fully ready to retire</a:t>
            </a:r>
            <a:r>
              <a:rPr lang="en-US" sz="3000" b="1" dirty="0">
                <a:solidFill>
                  <a:srgbClr val="054C70"/>
                </a:solidFill>
                <a:cs typeface="Arial"/>
              </a:rPr>
              <a:t>. . .</a:t>
            </a:r>
          </a:p>
        </p:txBody>
      </p:sp>
    </p:spTree>
    <p:extLst>
      <p:ext uri="{BB962C8B-B14F-4D97-AF65-F5344CB8AC3E}">
        <p14:creationId xmlns:p14="http://schemas.microsoft.com/office/powerpoint/2010/main" val="4108219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068E4F4-DC52-FF40-9511-C8930744CD37}"/>
              </a:ext>
            </a:extLst>
          </p:cNvPr>
          <p:cNvGrpSpPr/>
          <p:nvPr/>
        </p:nvGrpSpPr>
        <p:grpSpPr>
          <a:xfrm>
            <a:off x="3909801" y="4361377"/>
            <a:ext cx="5934134" cy="1371600"/>
            <a:chOff x="3995529" y="4321626"/>
            <a:chExt cx="5934134" cy="1371600"/>
          </a:xfrm>
        </p:grpSpPr>
        <p:sp>
          <p:nvSpPr>
            <p:cNvPr id="9" name="Rectangle 8">
              <a:extLst>
                <a:ext uri="{FF2B5EF4-FFF2-40B4-BE49-F238E27FC236}">
                  <a16:creationId xmlns:a16="http://schemas.microsoft.com/office/drawing/2014/main" id="{08910559-1CCE-0E46-B890-F4B4C37F4793}"/>
                </a:ext>
              </a:extLst>
            </p:cNvPr>
            <p:cNvSpPr>
              <a:spLocks noChangeAspect="1"/>
            </p:cNvSpPr>
            <p:nvPr/>
          </p:nvSpPr>
          <p:spPr>
            <a:xfrm>
              <a:off x="3995529" y="4321626"/>
              <a:ext cx="1299408" cy="1371600"/>
            </a:xfrm>
            <a:prstGeom prst="rect">
              <a:avLst/>
            </a:prstGeom>
            <a:noFill/>
            <a:ln w="88900" cap="sq">
              <a:solidFill>
                <a:schemeClr val="bg1">
                  <a:lumMod val="75000"/>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chemeClr val="bg1">
                      <a:lumMod val="85000"/>
                    </a:schemeClr>
                  </a:solidFill>
                  <a:latin typeface="+mj-lt"/>
                </a:rPr>
                <a:t>03</a:t>
              </a:r>
            </a:p>
          </p:txBody>
        </p:sp>
        <p:sp>
          <p:nvSpPr>
            <p:cNvPr id="10" name="TextBox 9">
              <a:extLst>
                <a:ext uri="{FF2B5EF4-FFF2-40B4-BE49-F238E27FC236}">
                  <a16:creationId xmlns:a16="http://schemas.microsoft.com/office/drawing/2014/main" id="{A2642988-7A41-9949-80F5-DC5FC0E98EF0}"/>
                </a:ext>
              </a:extLst>
            </p:cNvPr>
            <p:cNvSpPr txBox="1"/>
            <p:nvPr/>
          </p:nvSpPr>
          <p:spPr>
            <a:xfrm>
              <a:off x="5401208" y="4791982"/>
              <a:ext cx="4528455" cy="430887"/>
            </a:xfrm>
            <a:prstGeom prst="rect">
              <a:avLst/>
            </a:prstGeom>
            <a:noFill/>
          </p:spPr>
          <p:txBody>
            <a:bodyPr wrap="square" lIns="0" tIns="0" rIns="0" bIns="0" rtlCol="0" anchor="t">
              <a:noAutofit/>
            </a:bodyPr>
            <a:lstStyle/>
            <a:p>
              <a:pPr marL="182880"/>
              <a:r>
                <a:rPr lang="en-US" sz="2600" b="1" dirty="0">
                  <a:solidFill>
                    <a:schemeClr val="bg1">
                      <a:lumMod val="85000"/>
                    </a:schemeClr>
                  </a:solidFill>
                </a:rPr>
                <a:t>How</a:t>
              </a:r>
              <a:r>
                <a:rPr lang="en-US" sz="2600" dirty="0">
                  <a:solidFill>
                    <a:schemeClr val="bg1">
                      <a:lumMod val="85000"/>
                    </a:schemeClr>
                  </a:solidFill>
                </a:rPr>
                <a:t> to incorporate them</a:t>
              </a:r>
            </a:p>
          </p:txBody>
        </p:sp>
      </p:grpSp>
      <p:grpSp>
        <p:nvGrpSpPr>
          <p:cNvPr id="11" name="Group 10">
            <a:extLst>
              <a:ext uri="{FF2B5EF4-FFF2-40B4-BE49-F238E27FC236}">
                <a16:creationId xmlns:a16="http://schemas.microsoft.com/office/drawing/2014/main" id="{91A28E77-D484-014A-B820-4BC574C53C8A}"/>
              </a:ext>
            </a:extLst>
          </p:cNvPr>
          <p:cNvGrpSpPr/>
          <p:nvPr/>
        </p:nvGrpSpPr>
        <p:grpSpPr>
          <a:xfrm>
            <a:off x="3909800" y="2608579"/>
            <a:ext cx="8067963" cy="1371600"/>
            <a:chOff x="3995529" y="2673891"/>
            <a:chExt cx="7405756" cy="1371600"/>
          </a:xfrm>
        </p:grpSpPr>
        <p:sp>
          <p:nvSpPr>
            <p:cNvPr id="12" name="TextBox 11">
              <a:extLst>
                <a:ext uri="{FF2B5EF4-FFF2-40B4-BE49-F238E27FC236}">
                  <a16:creationId xmlns:a16="http://schemas.microsoft.com/office/drawing/2014/main" id="{E724BA52-6A3B-F44D-AB25-B1AAB6B5361E}"/>
                </a:ext>
              </a:extLst>
            </p:cNvPr>
            <p:cNvSpPr txBox="1"/>
            <p:nvPr/>
          </p:nvSpPr>
          <p:spPr>
            <a:xfrm>
              <a:off x="5283248" y="3146840"/>
              <a:ext cx="6118037" cy="430887"/>
            </a:xfrm>
            <a:prstGeom prst="rect">
              <a:avLst/>
            </a:prstGeom>
            <a:noFill/>
          </p:spPr>
          <p:txBody>
            <a:bodyPr wrap="square" lIns="0" tIns="0" rIns="0" bIns="0" rtlCol="0" anchor="t">
              <a:noAutofit/>
            </a:bodyPr>
            <a:lstStyle/>
            <a:p>
              <a:pPr marL="182880"/>
              <a:r>
                <a:rPr lang="en-US" sz="2600" b="1" dirty="0">
                  <a:solidFill>
                    <a:srgbClr val="054C70"/>
                  </a:solidFill>
                </a:rPr>
                <a:t>What</a:t>
              </a:r>
              <a:r>
                <a:rPr lang="en-US" sz="2600" dirty="0">
                  <a:solidFill>
                    <a:srgbClr val="054C70"/>
                  </a:solidFill>
                </a:rPr>
                <a:t> </a:t>
              </a:r>
              <a:r>
                <a:rPr lang="en-US" sz="2600">
                  <a:solidFill>
                    <a:srgbClr val="4F4F4F"/>
                  </a:solidFill>
                </a:rPr>
                <a:t>are the nonfinancials?</a:t>
              </a:r>
              <a:endParaRPr lang="en-US">
                <a:solidFill>
                  <a:srgbClr val="4F4F4F"/>
                </a:solidFill>
              </a:endParaRPr>
            </a:p>
          </p:txBody>
        </p:sp>
        <p:sp>
          <p:nvSpPr>
            <p:cNvPr id="13" name="Rectangle 12">
              <a:extLst>
                <a:ext uri="{FF2B5EF4-FFF2-40B4-BE49-F238E27FC236}">
                  <a16:creationId xmlns:a16="http://schemas.microsoft.com/office/drawing/2014/main" id="{EBFD35B7-8C8A-EE4E-9465-0028035F8379}"/>
                </a:ext>
              </a:extLst>
            </p:cNvPr>
            <p:cNvSpPr>
              <a:spLocks/>
            </p:cNvSpPr>
            <p:nvPr/>
          </p:nvSpPr>
          <p:spPr>
            <a:xfrm>
              <a:off x="3995529" y="2673891"/>
              <a:ext cx="1191873" cy="1371600"/>
            </a:xfrm>
            <a:prstGeom prst="rect">
              <a:avLst/>
            </a:prstGeom>
            <a:noFill/>
            <a:ln w="10160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rgbClr val="054C70"/>
                  </a:solidFill>
                  <a:latin typeface="+mj-lt"/>
                </a:rPr>
                <a:t>02</a:t>
              </a:r>
            </a:p>
          </p:txBody>
        </p:sp>
      </p:grpSp>
      <p:grpSp>
        <p:nvGrpSpPr>
          <p:cNvPr id="14" name="Group 13">
            <a:extLst>
              <a:ext uri="{FF2B5EF4-FFF2-40B4-BE49-F238E27FC236}">
                <a16:creationId xmlns:a16="http://schemas.microsoft.com/office/drawing/2014/main" id="{7FFBBE82-61CE-304E-947B-F1A8DDB36543}"/>
              </a:ext>
            </a:extLst>
          </p:cNvPr>
          <p:cNvGrpSpPr/>
          <p:nvPr/>
        </p:nvGrpSpPr>
        <p:grpSpPr>
          <a:xfrm>
            <a:off x="3909801" y="847254"/>
            <a:ext cx="7249987" cy="1371600"/>
            <a:chOff x="3995529" y="1026156"/>
            <a:chExt cx="7249987" cy="1371600"/>
          </a:xfrm>
        </p:grpSpPr>
        <p:sp>
          <p:nvSpPr>
            <p:cNvPr id="15" name="TextBox 14">
              <a:extLst>
                <a:ext uri="{FF2B5EF4-FFF2-40B4-BE49-F238E27FC236}">
                  <a16:creationId xmlns:a16="http://schemas.microsoft.com/office/drawing/2014/main" id="{C5D17858-85CC-414E-B0F0-A3E9EE12E81E}"/>
                </a:ext>
              </a:extLst>
            </p:cNvPr>
            <p:cNvSpPr txBox="1"/>
            <p:nvPr/>
          </p:nvSpPr>
          <p:spPr>
            <a:xfrm>
              <a:off x="5401208" y="1490596"/>
              <a:ext cx="5844308" cy="430887"/>
            </a:xfrm>
            <a:prstGeom prst="rect">
              <a:avLst/>
            </a:prstGeom>
            <a:noFill/>
          </p:spPr>
          <p:txBody>
            <a:bodyPr wrap="square" lIns="0" tIns="0" rIns="0" bIns="0" rtlCol="0" anchor="t">
              <a:noAutofit/>
            </a:bodyPr>
            <a:lstStyle/>
            <a:p>
              <a:pPr marL="182880"/>
              <a:r>
                <a:rPr lang="en-US" sz="2600" b="1" dirty="0">
                  <a:solidFill>
                    <a:schemeClr val="bg1">
                      <a:lumMod val="85000"/>
                    </a:schemeClr>
                  </a:solidFill>
                </a:rPr>
                <a:t>Why</a:t>
              </a:r>
              <a:r>
                <a:rPr lang="en-US" sz="2600">
                  <a:solidFill>
                    <a:schemeClr val="bg1">
                      <a:lumMod val="85000"/>
                    </a:schemeClr>
                  </a:solidFill>
                </a:rPr>
                <a:t> include the nonfinancials?</a:t>
              </a:r>
            </a:p>
          </p:txBody>
        </p:sp>
        <p:sp>
          <p:nvSpPr>
            <p:cNvPr id="16" name="Rectangle 15">
              <a:extLst>
                <a:ext uri="{FF2B5EF4-FFF2-40B4-BE49-F238E27FC236}">
                  <a16:creationId xmlns:a16="http://schemas.microsoft.com/office/drawing/2014/main" id="{BD0AF551-4223-BA48-B012-DD9A3F1216FF}"/>
                </a:ext>
              </a:extLst>
            </p:cNvPr>
            <p:cNvSpPr>
              <a:spLocks noChangeAspect="1"/>
            </p:cNvSpPr>
            <p:nvPr/>
          </p:nvSpPr>
          <p:spPr>
            <a:xfrm>
              <a:off x="3995529" y="1026156"/>
              <a:ext cx="1299408" cy="1371600"/>
            </a:xfrm>
            <a:prstGeom prst="rect">
              <a:avLst/>
            </a:prstGeom>
            <a:noFill/>
            <a:ln w="101600" cap="sq">
              <a:solidFill>
                <a:schemeClr val="bg1">
                  <a:lumMod val="75000"/>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chemeClr val="bg1">
                      <a:lumMod val="85000"/>
                    </a:schemeClr>
                  </a:solidFill>
                  <a:latin typeface="+mj-lt"/>
                </a:rPr>
                <a:t>01</a:t>
              </a:r>
            </a:p>
          </p:txBody>
        </p:sp>
      </p:grpSp>
      <p:pic>
        <p:nvPicPr>
          <p:cNvPr id="20" name="Picture 19" descr="AdobeStock_305941118.jpeg">
            <a:extLst>
              <a:ext uri="{FF2B5EF4-FFF2-40B4-BE49-F238E27FC236}">
                <a16:creationId xmlns:a16="http://schemas.microsoft.com/office/drawing/2014/main" id="{E8369F91-753B-5E47-98EA-6E6AB238DF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2"/>
          <a:stretch/>
        </p:blipFill>
        <p:spPr>
          <a:xfrm>
            <a:off x="0" y="-18661"/>
            <a:ext cx="3425686" cy="6876661"/>
          </a:xfrm>
          <a:prstGeom prst="rect">
            <a:avLst/>
          </a:prstGeom>
        </p:spPr>
      </p:pic>
    </p:spTree>
    <p:extLst>
      <p:ext uri="{BB962C8B-B14F-4D97-AF65-F5344CB8AC3E}">
        <p14:creationId xmlns:p14="http://schemas.microsoft.com/office/powerpoint/2010/main" val="395190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a:t>
            </a:r>
          </a:p>
        </p:txBody>
      </p:sp>
      <p:cxnSp>
        <p:nvCxnSpPr>
          <p:cNvPr id="4" name="Straight Arrow Connector 3">
            <a:extLst>
              <a:ext uri="{FF2B5EF4-FFF2-40B4-BE49-F238E27FC236}">
                <a16:creationId xmlns:a16="http://schemas.microsoft.com/office/drawing/2014/main" id="{9F1DAFD9-4562-4E4E-ADA4-854271283349}"/>
              </a:ext>
            </a:extLst>
          </p:cNvPr>
          <p:cNvCxnSpPr>
            <a:cxnSpLocks/>
          </p:cNvCxnSpPr>
          <p:nvPr/>
        </p:nvCxnSpPr>
        <p:spPr>
          <a:xfrm>
            <a:off x="5638800" y="2310324"/>
            <a:ext cx="862898" cy="3806"/>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486302A-D9BF-054D-85B9-99EE67910F12}"/>
              </a:ext>
            </a:extLst>
          </p:cNvPr>
          <p:cNvSpPr/>
          <p:nvPr/>
        </p:nvSpPr>
        <p:spPr>
          <a:xfrm>
            <a:off x="6573256" y="1985962"/>
            <a:ext cx="4579143" cy="885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chemeClr val="bg1"/>
                </a:solidFill>
              </a:rPr>
              <a:t>Personalized Action Plan</a:t>
            </a:r>
          </a:p>
        </p:txBody>
      </p:sp>
      <p:sp>
        <p:nvSpPr>
          <p:cNvPr id="6" name="Rectangle 5">
            <a:extLst>
              <a:ext uri="{FF2B5EF4-FFF2-40B4-BE49-F238E27FC236}">
                <a16:creationId xmlns:a16="http://schemas.microsoft.com/office/drawing/2014/main" id="{3F37351A-7A77-5E47-9B02-42A60DA5FA39}"/>
              </a:ext>
            </a:extLst>
          </p:cNvPr>
          <p:cNvSpPr/>
          <p:nvPr/>
        </p:nvSpPr>
        <p:spPr>
          <a:xfrm>
            <a:off x="6573256" y="3128962"/>
            <a:ext cx="4579143" cy="2028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noAutofit/>
          </a:bodyPr>
          <a:lstStyle/>
          <a:p>
            <a:pPr algn="ctr"/>
            <a:r>
              <a:rPr lang="en-US" sz="2150" b="1" dirty="0"/>
              <a:t>Retirement Saving</a:t>
            </a:r>
            <a:br>
              <a:rPr lang="en-US" sz="2150" b="1" dirty="0"/>
            </a:br>
            <a:r>
              <a:rPr lang="en-US" sz="2150" b="1" dirty="0"/>
              <a:t>and Spending Plan</a:t>
            </a:r>
          </a:p>
          <a:p>
            <a:pPr algn="ctr">
              <a:spcBef>
                <a:spcPts val="1200"/>
              </a:spcBef>
              <a:buClr>
                <a:srgbClr val="05C3DE"/>
              </a:buClr>
              <a:buSzPct val="111000"/>
            </a:pPr>
            <a:r>
              <a:rPr lang="en-US" sz="1400" b="1" dirty="0"/>
              <a:t>1. Standard Rules of Thumb</a:t>
            </a:r>
          </a:p>
          <a:p>
            <a:pPr algn="ctr">
              <a:spcBef>
                <a:spcPts val="600"/>
              </a:spcBef>
              <a:buClr>
                <a:srgbClr val="05C3DE"/>
              </a:buClr>
              <a:buSzPct val="111000"/>
            </a:pPr>
            <a:r>
              <a:rPr lang="en-US" sz="1400" b="1" dirty="0"/>
              <a:t>2. Personalized Rules of Thumb</a:t>
            </a:r>
          </a:p>
          <a:p>
            <a:pPr algn="ctr">
              <a:spcBef>
                <a:spcPts val="600"/>
              </a:spcBef>
              <a:buClr>
                <a:srgbClr val="05C3DE"/>
              </a:buClr>
              <a:buSzPct val="111000"/>
            </a:pPr>
            <a:r>
              <a:rPr lang="en-US" sz="1400" b="1" dirty="0"/>
              <a:t>3. Detailed Financial Plan</a:t>
            </a:r>
          </a:p>
        </p:txBody>
      </p:sp>
      <p:cxnSp>
        <p:nvCxnSpPr>
          <p:cNvPr id="7" name="Straight Arrow Connector 6">
            <a:extLst>
              <a:ext uri="{FF2B5EF4-FFF2-40B4-BE49-F238E27FC236}">
                <a16:creationId xmlns:a16="http://schemas.microsoft.com/office/drawing/2014/main" id="{633FC6E5-92C3-E943-946A-A203196B62DF}"/>
              </a:ext>
            </a:extLst>
          </p:cNvPr>
          <p:cNvCxnSpPr>
            <a:cxnSpLocks/>
          </p:cNvCxnSpPr>
          <p:nvPr/>
        </p:nvCxnSpPr>
        <p:spPr>
          <a:xfrm>
            <a:off x="5638800" y="2444145"/>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3643CE-C669-E742-915E-85F40D1BA845}"/>
              </a:ext>
            </a:extLst>
          </p:cNvPr>
          <p:cNvCxnSpPr>
            <a:cxnSpLocks/>
          </p:cNvCxnSpPr>
          <p:nvPr/>
        </p:nvCxnSpPr>
        <p:spPr>
          <a:xfrm>
            <a:off x="5645608" y="3570463"/>
            <a:ext cx="854149" cy="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1091B13-299D-964D-94F6-2CBA7DE07CA8}"/>
              </a:ext>
            </a:extLst>
          </p:cNvPr>
          <p:cNvCxnSpPr>
            <a:cxnSpLocks/>
          </p:cNvCxnSpPr>
          <p:nvPr/>
        </p:nvCxnSpPr>
        <p:spPr>
          <a:xfrm flipV="1">
            <a:off x="5633933" y="3711921"/>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D695492-48AC-AC46-88F9-7B1AB4BDE943}"/>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11" name="Rectangle 10">
            <a:extLst>
              <a:ext uri="{FF2B5EF4-FFF2-40B4-BE49-F238E27FC236}">
                <a16:creationId xmlns:a16="http://schemas.microsoft.com/office/drawing/2014/main" id="{81D4581E-EB44-CA4E-9F85-EC7DEBCE988E}"/>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Retirement Income</a:t>
            </a:r>
            <a:br>
              <a:rPr lang="en-US" sz="2200" b="1" dirty="0"/>
            </a:br>
            <a:r>
              <a:rPr lang="en-US" sz="2200" b="1" dirty="0">
                <a:solidFill>
                  <a:srgbClr val="054C70"/>
                </a:solidFill>
              </a:rPr>
              <a:t>Preferences</a:t>
            </a:r>
          </a:p>
        </p:txBody>
      </p:sp>
      <p:sp>
        <p:nvSpPr>
          <p:cNvPr id="12" name="Rectangle 11">
            <a:extLst>
              <a:ext uri="{FF2B5EF4-FFF2-40B4-BE49-F238E27FC236}">
                <a16:creationId xmlns:a16="http://schemas.microsoft.com/office/drawing/2014/main" id="{3324405B-640C-014B-91A6-93BAD86934BE}"/>
              </a:ext>
            </a:extLst>
          </p:cNvPr>
          <p:cNvSpPr/>
          <p:nvPr/>
        </p:nvSpPr>
        <p:spPr>
          <a:xfrm>
            <a:off x="1045370" y="4271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Planning Preferences</a:t>
            </a:r>
            <a:endParaRPr lang="en-US" dirty="0"/>
          </a:p>
        </p:txBody>
      </p:sp>
    </p:spTree>
    <p:extLst>
      <p:ext uri="{BB962C8B-B14F-4D97-AF65-F5344CB8AC3E}">
        <p14:creationId xmlns:p14="http://schemas.microsoft.com/office/powerpoint/2010/main" val="76774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pic>
        <p:nvPicPr>
          <p:cNvPr id="6" name="Picture 5">
            <a:extLst>
              <a:ext uri="{FF2B5EF4-FFF2-40B4-BE49-F238E27FC236}">
                <a16:creationId xmlns:a16="http://schemas.microsoft.com/office/drawing/2014/main" id="{60A46F8D-DBD7-F74F-8E47-57FCACA242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7" name="Title 1">
            <a:extLst>
              <a:ext uri="{FF2B5EF4-FFF2-40B4-BE49-F238E27FC236}">
                <a16:creationId xmlns:a16="http://schemas.microsoft.com/office/drawing/2014/main" id="{F6FF95C1-14EF-7040-A28E-401B99E9C3AB}"/>
              </a:ext>
            </a:extLst>
          </p:cNvPr>
          <p:cNvSpPr txBox="1">
            <a:spLocks/>
          </p:cNvSpPr>
          <p:nvPr/>
        </p:nvSpPr>
        <p:spPr>
          <a:xfrm>
            <a:off x="917030" y="2154951"/>
            <a:ext cx="9261291" cy="2990161"/>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pPr>
            <a:r>
              <a:rPr lang="en-US" sz="5400" dirty="0">
                <a:latin typeface="+mn-lt"/>
              </a:rPr>
              <a:t>Retirement</a:t>
            </a:r>
          </a:p>
          <a:p>
            <a:pPr>
              <a:lnSpc>
                <a:spcPct val="100000"/>
              </a:lnSpc>
            </a:pPr>
            <a:r>
              <a:rPr lang="en-US" sz="5400" dirty="0">
                <a:latin typeface="+mn-lt"/>
              </a:rPr>
              <a:t>Vision</a:t>
            </a:r>
          </a:p>
        </p:txBody>
      </p:sp>
    </p:spTree>
    <p:extLst>
      <p:ext uri="{BB962C8B-B14F-4D97-AF65-F5344CB8AC3E}">
        <p14:creationId xmlns:p14="http://schemas.microsoft.com/office/powerpoint/2010/main" val="258631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lIns="91440" tIns="45720" rIns="91440" bIns="45720" anchor="ctr"/>
          <a:lstStyle/>
          <a:p>
            <a:r>
              <a:rPr lang="en-US" dirty="0"/>
              <a:t>Retirement Vision—The 5 </a:t>
            </a:r>
            <a:r>
              <a:rPr lang="en-US" dirty="0" err="1"/>
              <a:t>Ws</a:t>
            </a:r>
            <a:r>
              <a:rPr lang="en-US" dirty="0"/>
              <a:t> </a:t>
            </a:r>
          </a:p>
        </p:txBody>
      </p:sp>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17" name="Rectangle 16"/>
            <p:cNvSpPr/>
            <p:nvPr/>
          </p:nvSpPr>
          <p:spPr>
            <a:xfrm>
              <a:off x="973967"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2"/>
                <a:ext cx="602427" cy="640079"/>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a:extLst>
              <a:ext uri="{FF2B5EF4-FFF2-40B4-BE49-F238E27FC236}">
                <a16:creationId xmlns:a16="http://schemas.microsoft.com/office/drawing/2014/main" id="{85AC1140-B619-5043-B072-A9A67080097F}"/>
              </a:ext>
            </a:extLst>
          </p:cNvPr>
          <p:cNvGrpSpPr/>
          <p:nvPr/>
        </p:nvGrpSpPr>
        <p:grpSpPr>
          <a:xfrm>
            <a:off x="3058034" y="2543588"/>
            <a:ext cx="1770362" cy="1770823"/>
            <a:chOff x="3030025" y="2595785"/>
            <a:chExt cx="177036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01274" y="2899836"/>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6C7F973-48AC-A94C-A612-675C4E862522}"/>
                </a:ext>
              </a:extLst>
            </p:cNvPr>
            <p:cNvSpPr/>
            <p:nvPr/>
          </p:nvSpPr>
          <p:spPr>
            <a:xfrm>
              <a:off x="303002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59" name="Rectangle 58">
              <a:extLst>
                <a:ext uri="{FF2B5EF4-FFF2-40B4-BE49-F238E27FC236}">
                  <a16:creationId xmlns:a16="http://schemas.microsoft.com/office/drawing/2014/main" id="{5F53F73E-BEA4-4041-8E57-B70E2115F6FE}"/>
                </a:ext>
              </a:extLst>
            </p:cNvPr>
            <p:cNvSpPr/>
            <p:nvPr/>
          </p:nvSpPr>
          <p:spPr>
            <a:xfrm>
              <a:off x="303002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75" y="2974904"/>
              <a:ext cx="685801" cy="662937"/>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WHY</a:t>
              </a:r>
            </a:p>
          </p:txBody>
        </p:sp>
      </p:grpSp>
      <p:grpSp>
        <p:nvGrpSpPr>
          <p:cNvPr id="74" name="Group 73">
            <a:extLst>
              <a:ext uri="{FF2B5EF4-FFF2-40B4-BE49-F238E27FC236}">
                <a16:creationId xmlns:a16="http://schemas.microsoft.com/office/drawing/2014/main" id="{B11A333C-1D79-6C4A-8099-63AF8FC12EB5}"/>
              </a:ext>
            </a:extLst>
          </p:cNvPr>
          <p:cNvGrpSpPr/>
          <p:nvPr/>
        </p:nvGrpSpPr>
        <p:grpSpPr>
          <a:xfrm>
            <a:off x="5210820" y="2543588"/>
            <a:ext cx="1770362" cy="1770823"/>
            <a:chOff x="5210820" y="2543588"/>
            <a:chExt cx="1770362" cy="1770823"/>
          </a:xfrm>
        </p:grpSpPr>
        <p:sp>
          <p:nvSpPr>
            <p:cNvPr id="75" name="Rectangle 74">
              <a:extLst>
                <a:ext uri="{FF2B5EF4-FFF2-40B4-BE49-F238E27FC236}">
                  <a16:creationId xmlns:a16="http://schemas.microsoft.com/office/drawing/2014/main" id="{033AD6CE-74AA-4944-86C0-974CD947514D}"/>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76" name="Rectangle 75">
              <a:extLst>
                <a:ext uri="{FF2B5EF4-FFF2-40B4-BE49-F238E27FC236}">
                  <a16:creationId xmlns:a16="http://schemas.microsoft.com/office/drawing/2014/main" id="{9D5008C5-FF7B-8E41-9523-65172DE12E11}"/>
                </a:ext>
              </a:extLst>
            </p:cNvPr>
            <p:cNvSpPr/>
            <p:nvPr/>
          </p:nvSpPr>
          <p:spPr>
            <a:xfrm>
              <a:off x="5210820"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WHERE</a:t>
              </a:r>
            </a:p>
          </p:txBody>
        </p:sp>
        <p:grpSp>
          <p:nvGrpSpPr>
            <p:cNvPr id="77" name="Group 76">
              <a:extLst>
                <a:ext uri="{FF2B5EF4-FFF2-40B4-BE49-F238E27FC236}">
                  <a16:creationId xmlns:a16="http://schemas.microsoft.com/office/drawing/2014/main" id="{8B322F19-9FBF-7F42-BD4E-BC16DFFB9ECE}"/>
                </a:ext>
              </a:extLst>
            </p:cNvPr>
            <p:cNvGrpSpPr>
              <a:grpSpLocks noChangeAspect="1"/>
            </p:cNvGrpSpPr>
            <p:nvPr/>
          </p:nvGrpSpPr>
          <p:grpSpPr>
            <a:xfrm>
              <a:off x="5697405" y="2916368"/>
              <a:ext cx="790686" cy="640080"/>
              <a:chOff x="5584952" y="1554957"/>
              <a:chExt cx="366713" cy="296863"/>
            </a:xfrm>
          </p:grpSpPr>
          <p:sp>
            <p:nvSpPr>
              <p:cNvPr id="78" name="Line 112">
                <a:extLst>
                  <a:ext uri="{FF2B5EF4-FFF2-40B4-BE49-F238E27FC236}">
                    <a16:creationId xmlns:a16="http://schemas.microsoft.com/office/drawing/2014/main" id="{17A73B47-28E9-ED41-93D5-02CE4D61CB15}"/>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113">
                <a:extLst>
                  <a:ext uri="{FF2B5EF4-FFF2-40B4-BE49-F238E27FC236}">
                    <a16:creationId xmlns:a16="http://schemas.microsoft.com/office/drawing/2014/main" id="{8A749B3B-C4E8-0343-A849-7F30C5EA817A}"/>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4">
                <a:extLst>
                  <a:ext uri="{FF2B5EF4-FFF2-40B4-BE49-F238E27FC236}">
                    <a16:creationId xmlns:a16="http://schemas.microsoft.com/office/drawing/2014/main" id="{76D20114-529C-1342-BEDC-8464CFE48E4B}"/>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15">
                <a:extLst>
                  <a:ext uri="{FF2B5EF4-FFF2-40B4-BE49-F238E27FC236}">
                    <a16:creationId xmlns:a16="http://schemas.microsoft.com/office/drawing/2014/main" id="{1C40690A-3878-CA4E-9952-4AE59FAF3FAD}"/>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116">
                <a:extLst>
                  <a:ext uri="{FF2B5EF4-FFF2-40B4-BE49-F238E27FC236}">
                    <a16:creationId xmlns:a16="http://schemas.microsoft.com/office/drawing/2014/main" id="{DFE6E768-5572-6346-A45B-2004C2EEBC0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117">
                <a:extLst>
                  <a:ext uri="{FF2B5EF4-FFF2-40B4-BE49-F238E27FC236}">
                    <a16:creationId xmlns:a16="http://schemas.microsoft.com/office/drawing/2014/main" id="{DEA110C3-2D54-A643-AC09-EB880FA50304}"/>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118">
                <a:extLst>
                  <a:ext uri="{FF2B5EF4-FFF2-40B4-BE49-F238E27FC236}">
                    <a16:creationId xmlns:a16="http://schemas.microsoft.com/office/drawing/2014/main" id="{B45206FF-D26A-F047-AB4C-BB4BA7A04E99}"/>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4582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Retirement Vision—The 5 </a:t>
            </a:r>
            <a:r>
              <a:rPr lang="en-US" dirty="0" err="1"/>
              <a:t>Ws</a:t>
            </a:r>
            <a:r>
              <a:rPr lang="en-US" dirty="0"/>
              <a:t> </a:t>
            </a:r>
          </a:p>
        </p:txBody>
      </p:sp>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17" name="Rectangle 16"/>
            <p:cNvSpPr/>
            <p:nvPr/>
          </p:nvSpPr>
          <p:spPr>
            <a:xfrm>
              <a:off x="973967"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a:extLst>
              <a:ext uri="{FF2B5EF4-FFF2-40B4-BE49-F238E27FC236}">
                <a16:creationId xmlns:a16="http://schemas.microsoft.com/office/drawing/2014/main" id="{85AC1140-B619-5043-B072-A9A67080097F}"/>
              </a:ext>
            </a:extLst>
          </p:cNvPr>
          <p:cNvGrpSpPr/>
          <p:nvPr/>
        </p:nvGrpSpPr>
        <p:grpSpPr>
          <a:xfrm>
            <a:off x="3058034" y="2543588"/>
            <a:ext cx="1770362" cy="1770823"/>
            <a:chOff x="3030025" y="2595785"/>
            <a:chExt cx="177036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01274" y="2899836"/>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6C7F973-48AC-A94C-A612-675C4E862522}"/>
                </a:ext>
              </a:extLst>
            </p:cNvPr>
            <p:cNvSpPr/>
            <p:nvPr/>
          </p:nvSpPr>
          <p:spPr>
            <a:xfrm>
              <a:off x="303002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59" name="Rectangle 58">
              <a:extLst>
                <a:ext uri="{FF2B5EF4-FFF2-40B4-BE49-F238E27FC236}">
                  <a16:creationId xmlns:a16="http://schemas.microsoft.com/office/drawing/2014/main" id="{5F53F73E-BEA4-4041-8E57-B70E2115F6FE}"/>
                </a:ext>
              </a:extLst>
            </p:cNvPr>
            <p:cNvSpPr/>
            <p:nvPr/>
          </p:nvSpPr>
          <p:spPr>
            <a:xfrm>
              <a:off x="303002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6" name="Rectangle 5">
            <a:extLst>
              <a:ext uri="{FF2B5EF4-FFF2-40B4-BE49-F238E27FC236}">
                <a16:creationId xmlns:a16="http://schemas.microsoft.com/office/drawing/2014/main" id="{89BC8927-F223-4151-89C0-3C5E445CBABC}"/>
              </a:ext>
            </a:extLst>
          </p:cNvPr>
          <p:cNvSpPr/>
          <p:nvPr/>
        </p:nvSpPr>
        <p:spPr>
          <a:xfrm>
            <a:off x="910057" y="2537837"/>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Tree>
    <p:extLst>
      <p:ext uri="{BB962C8B-B14F-4D97-AF65-F5344CB8AC3E}">
        <p14:creationId xmlns:p14="http://schemas.microsoft.com/office/powerpoint/2010/main" val="82984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4904A-7583-764C-90A4-E01B16A7F601}"/>
              </a:ext>
            </a:extLst>
          </p:cNvPr>
          <p:cNvSpPr>
            <a:spLocks noGrp="1"/>
          </p:cNvSpPr>
          <p:nvPr>
            <p:ph type="title"/>
          </p:nvPr>
        </p:nvSpPr>
        <p:spPr/>
        <p:txBody>
          <a:bodyPr/>
          <a:lstStyle/>
          <a:p>
            <a:r>
              <a:rPr lang="en-US" dirty="0"/>
              <a:t>Who</a:t>
            </a:r>
          </a:p>
        </p:txBody>
      </p:sp>
      <p:grpSp>
        <p:nvGrpSpPr>
          <p:cNvPr id="10" name="Group 9">
            <a:extLst>
              <a:ext uri="{FF2B5EF4-FFF2-40B4-BE49-F238E27FC236}">
                <a16:creationId xmlns:a16="http://schemas.microsoft.com/office/drawing/2014/main" id="{5E52F2B3-8026-8248-9C86-5B7074A6CB6E}"/>
              </a:ext>
            </a:extLst>
          </p:cNvPr>
          <p:cNvGrpSpPr/>
          <p:nvPr/>
        </p:nvGrpSpPr>
        <p:grpSpPr>
          <a:xfrm>
            <a:off x="1059305" y="1269956"/>
            <a:ext cx="9793573" cy="1231106"/>
            <a:chOff x="1059305" y="1334124"/>
            <a:chExt cx="9793573" cy="1231106"/>
          </a:xfrm>
        </p:grpSpPr>
        <p:sp>
          <p:nvSpPr>
            <p:cNvPr id="6" name="TextBox 5">
              <a:extLst>
                <a:ext uri="{FF2B5EF4-FFF2-40B4-BE49-F238E27FC236}">
                  <a16:creationId xmlns:a16="http://schemas.microsoft.com/office/drawing/2014/main" id="{93CAE2A8-A7A3-8E41-890F-1310AA661CE3}"/>
                </a:ext>
              </a:extLst>
            </p:cNvPr>
            <p:cNvSpPr txBox="1"/>
            <p:nvPr/>
          </p:nvSpPr>
          <p:spPr>
            <a:xfrm>
              <a:off x="1434061" y="1334124"/>
              <a:ext cx="9418817" cy="1231106"/>
            </a:xfrm>
            <a:prstGeom prst="rect">
              <a:avLst/>
            </a:prstGeom>
            <a:noFill/>
          </p:spPr>
          <p:txBody>
            <a:bodyPr wrap="square" lIns="0" tIns="0" rIns="0" bIns="0" rtlCol="0" anchor="t">
              <a:spAutoFit/>
            </a:bodyPr>
            <a:lstStyle/>
            <a:p>
              <a:pPr>
                <a:spcAft>
                  <a:spcPts val="1000"/>
                </a:spcAft>
                <a:buClr>
                  <a:schemeClr val="accent2"/>
                </a:buClr>
              </a:pPr>
              <a:r>
                <a:rPr lang="en-US" sz="2000" dirty="0">
                  <a:solidFill>
                    <a:srgbClr val="4F4F4F"/>
                  </a:solidFill>
                </a:rPr>
                <a:t>First let’s look at your social network. Think about the people you spend the most time with today and how that may change when you retire. Rank the list below by entering </a:t>
              </a:r>
              <a:r>
                <a:rPr lang="en-US" sz="2000">
                  <a:solidFill>
                    <a:srgbClr val="4F4F4F"/>
                  </a:solidFill>
                </a:rPr>
                <a:t>a number between 1 and 6 in each column, where 1 = the people with whom </a:t>
              </a:r>
              <a:r>
                <a:rPr lang="en-US" sz="2000" dirty="0">
                  <a:solidFill>
                    <a:srgbClr val="4F4F4F"/>
                  </a:solidFill>
                </a:rPr>
                <a:t>you spend the most time.</a:t>
              </a:r>
            </a:p>
          </p:txBody>
        </p:sp>
        <p:sp>
          <p:nvSpPr>
            <p:cNvPr id="15" name="TextBox 14">
              <a:extLst>
                <a:ext uri="{FF2B5EF4-FFF2-40B4-BE49-F238E27FC236}">
                  <a16:creationId xmlns:a16="http://schemas.microsoft.com/office/drawing/2014/main" id="{09A732C7-2DF8-CC4A-97EB-C22B7DEC09DE}"/>
                </a:ext>
              </a:extLst>
            </p:cNvPr>
            <p:cNvSpPr txBox="1"/>
            <p:nvPr/>
          </p:nvSpPr>
          <p:spPr>
            <a:xfrm>
              <a:off x="1059305" y="1334124"/>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1</a:t>
              </a:r>
            </a:p>
          </p:txBody>
        </p:sp>
      </p:grpSp>
      <p:graphicFrame>
        <p:nvGraphicFramePr>
          <p:cNvPr id="2" name="Table 2">
            <a:extLst>
              <a:ext uri="{FF2B5EF4-FFF2-40B4-BE49-F238E27FC236}">
                <a16:creationId xmlns:a16="http://schemas.microsoft.com/office/drawing/2014/main" id="{A95D5DDA-7B05-804F-BCFC-CC15D8C5E6B2}"/>
              </a:ext>
            </a:extLst>
          </p:cNvPr>
          <p:cNvGraphicFramePr>
            <a:graphicFrameLocks noGrp="1"/>
          </p:cNvGraphicFramePr>
          <p:nvPr>
            <p:extLst>
              <p:ext uri="{D42A27DB-BD31-4B8C-83A1-F6EECF244321}">
                <p14:modId xmlns:p14="http://schemas.microsoft.com/office/powerpoint/2010/main" val="4169481944"/>
              </p:ext>
            </p:extLst>
          </p:nvPr>
        </p:nvGraphicFramePr>
        <p:xfrm>
          <a:off x="1424066" y="2777789"/>
          <a:ext cx="9052560" cy="288036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719265039"/>
                    </a:ext>
                  </a:extLst>
                </a:gridCol>
                <a:gridCol w="2011680">
                  <a:extLst>
                    <a:ext uri="{9D8B030D-6E8A-4147-A177-3AD203B41FA5}">
                      <a16:colId xmlns:a16="http://schemas.microsoft.com/office/drawing/2014/main" val="3139214377"/>
                    </a:ext>
                  </a:extLst>
                </a:gridCol>
                <a:gridCol w="2011680">
                  <a:extLst>
                    <a:ext uri="{9D8B030D-6E8A-4147-A177-3AD203B41FA5}">
                      <a16:colId xmlns:a16="http://schemas.microsoft.com/office/drawing/2014/main" val="1259523226"/>
                    </a:ext>
                  </a:extLst>
                </a:gridCol>
              </a:tblGrid>
              <a:tr h="411480">
                <a:tc>
                  <a:txBody>
                    <a:bodyPr/>
                    <a:lstStyle/>
                    <a:p>
                      <a:endParaRPr lang="en-US" sz="1600" dirty="0">
                        <a:solidFill>
                          <a:srgbClr val="4F4F4F"/>
                        </a:solidFill>
                      </a:endParaRPr>
                    </a:p>
                  </a:txBody>
                  <a:tcPr anchor="ctr"/>
                </a:tc>
                <a:tc>
                  <a:txBody>
                    <a:bodyPr/>
                    <a:lstStyle/>
                    <a:p>
                      <a:pPr algn="ctr"/>
                      <a:r>
                        <a:rPr lang="en-US" sz="1600" b="1" dirty="0">
                          <a:solidFill>
                            <a:srgbClr val="054C70"/>
                          </a:solidFill>
                        </a:rPr>
                        <a:t>Today</a:t>
                      </a:r>
                    </a:p>
                  </a:txBody>
                  <a:tcPr anchor="ctr"/>
                </a:tc>
                <a:tc>
                  <a:txBody>
                    <a:bodyPr/>
                    <a:lstStyle/>
                    <a:p>
                      <a:pPr algn="ctr"/>
                      <a:r>
                        <a:rPr lang="en-US" sz="1600" b="1" dirty="0">
                          <a:solidFill>
                            <a:srgbClr val="054C70"/>
                          </a:solidFill>
                        </a:rPr>
                        <a:t>In Retirement</a:t>
                      </a:r>
                    </a:p>
                  </a:txBody>
                  <a:tcPr anchor="ctr"/>
                </a:tc>
                <a:extLst>
                  <a:ext uri="{0D108BD9-81ED-4DB2-BD59-A6C34878D82A}">
                    <a16:rowId xmlns:a16="http://schemas.microsoft.com/office/drawing/2014/main" val="4381391"/>
                  </a:ext>
                </a:extLst>
              </a:tr>
              <a:tr h="411480">
                <a:tc>
                  <a:txBody>
                    <a:bodyPr/>
                    <a:lstStyle/>
                    <a:p>
                      <a:r>
                        <a:rPr lang="en-US" sz="1600" dirty="0">
                          <a:solidFill>
                            <a:srgbClr val="4F4F4F"/>
                          </a:solidFill>
                        </a:rPr>
                        <a:t>Family/household</a:t>
                      </a:r>
                    </a:p>
                  </a:txBody>
                  <a:tcPr anchor="ctr">
                    <a:solidFill>
                      <a:srgbClr val="F4F6F8"/>
                    </a:solidFill>
                  </a:tcPr>
                </a:tc>
                <a:tc>
                  <a:txBody>
                    <a:bodyPr/>
                    <a:lstStyle/>
                    <a:p>
                      <a:pPr algn="ctr"/>
                      <a:r>
                        <a:rPr lang="en-US" sz="1600" dirty="0">
                          <a:solidFill>
                            <a:srgbClr val="4F4F4F"/>
                          </a:solidFill>
                        </a:rPr>
                        <a:t>________</a:t>
                      </a:r>
                    </a:p>
                  </a:txBody>
                  <a:tcPr anchor="ctr">
                    <a:solidFill>
                      <a:srgbClr val="F4F6F8"/>
                    </a:solidFill>
                  </a:tcPr>
                </a:tc>
                <a:tc>
                  <a:txBody>
                    <a:bodyPr/>
                    <a:lstStyle/>
                    <a:p>
                      <a:pPr algn="ct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1025985072"/>
                  </a:ext>
                </a:extLst>
              </a:tr>
              <a:tr h="411480">
                <a:tc>
                  <a:txBody>
                    <a:bodyPr/>
                    <a:lstStyle/>
                    <a:p>
                      <a:r>
                        <a:rPr lang="en-US" sz="1600" dirty="0">
                          <a:solidFill>
                            <a:srgbClr val="4F4F4F"/>
                          </a:solidFill>
                        </a:rPr>
                        <a:t>Friends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2658820207"/>
                  </a:ext>
                </a:extLst>
              </a:tr>
              <a:tr h="411480">
                <a:tc>
                  <a:txBody>
                    <a:bodyPr/>
                    <a:lstStyle/>
                    <a:p>
                      <a:r>
                        <a:rPr lang="en-US" sz="1600" dirty="0">
                          <a:solidFill>
                            <a:srgbClr val="4F4F4F"/>
                          </a:solidFill>
                        </a:rPr>
                        <a:t>Work/former colleagues</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2914576756"/>
                  </a:ext>
                </a:extLst>
              </a:tr>
              <a:tr h="411480">
                <a:tc>
                  <a:txBody>
                    <a:bodyPr/>
                    <a:lstStyle/>
                    <a:p>
                      <a:r>
                        <a:rPr lang="en-US" sz="1600" dirty="0">
                          <a:solidFill>
                            <a:srgbClr val="4F4F4F"/>
                          </a:solidFill>
                        </a:rPr>
                        <a:t>Social groups (clubs, sports, worship)</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1232223327"/>
                  </a:ext>
                </a:extLst>
              </a:tr>
              <a:tr h="411480">
                <a:tc>
                  <a:txBody>
                    <a:bodyPr/>
                    <a:lstStyle/>
                    <a:p>
                      <a:r>
                        <a:rPr lang="en-US" sz="1600" dirty="0">
                          <a:solidFill>
                            <a:srgbClr val="4F4F4F"/>
                          </a:solidFill>
                        </a:rPr>
                        <a:t>Neighbors/community/volunteer work</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275418773"/>
                  </a:ext>
                </a:extLst>
              </a:tr>
              <a:tr h="411480">
                <a:tc>
                  <a:txBody>
                    <a:bodyPr/>
                    <a:lstStyle/>
                    <a:p>
                      <a:r>
                        <a:rPr lang="en-US" sz="1600" dirty="0">
                          <a:solidFill>
                            <a:srgbClr val="4F4F4F"/>
                          </a:solidFill>
                        </a:rPr>
                        <a:t>Other: ___________________________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4149609109"/>
                  </a:ext>
                </a:extLst>
              </a:tr>
            </a:tbl>
          </a:graphicData>
        </a:graphic>
      </p:graphicFrame>
    </p:spTree>
    <p:extLst>
      <p:ext uri="{BB962C8B-B14F-4D97-AF65-F5344CB8AC3E}">
        <p14:creationId xmlns:p14="http://schemas.microsoft.com/office/powerpoint/2010/main" val="249429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4904A-7583-764C-90A4-E01B16A7F601}"/>
              </a:ext>
            </a:extLst>
          </p:cNvPr>
          <p:cNvSpPr>
            <a:spLocks noGrp="1"/>
          </p:cNvSpPr>
          <p:nvPr>
            <p:ph type="title"/>
          </p:nvPr>
        </p:nvSpPr>
        <p:spPr/>
        <p:txBody>
          <a:bodyPr/>
          <a:lstStyle/>
          <a:p>
            <a:r>
              <a:rPr lang="en-US" dirty="0"/>
              <a:t>Who</a:t>
            </a:r>
          </a:p>
        </p:txBody>
      </p:sp>
      <p:grpSp>
        <p:nvGrpSpPr>
          <p:cNvPr id="5" name="Group 4">
            <a:extLst>
              <a:ext uri="{FF2B5EF4-FFF2-40B4-BE49-F238E27FC236}">
                <a16:creationId xmlns:a16="http://schemas.microsoft.com/office/drawing/2014/main" id="{2DDF91BB-BCE4-3744-8BE4-7819D391A400}"/>
              </a:ext>
            </a:extLst>
          </p:cNvPr>
          <p:cNvGrpSpPr/>
          <p:nvPr/>
        </p:nvGrpSpPr>
        <p:grpSpPr>
          <a:xfrm>
            <a:off x="1059305" y="1269956"/>
            <a:ext cx="9793573" cy="923330"/>
            <a:chOff x="1059305" y="1334124"/>
            <a:chExt cx="9793573" cy="923330"/>
          </a:xfrm>
        </p:grpSpPr>
        <p:sp>
          <p:nvSpPr>
            <p:cNvPr id="8" name="TextBox 7">
              <a:extLst>
                <a:ext uri="{FF2B5EF4-FFF2-40B4-BE49-F238E27FC236}">
                  <a16:creationId xmlns:a16="http://schemas.microsoft.com/office/drawing/2014/main" id="{BD5C7877-2515-9946-9C18-030BC1AB8442}"/>
                </a:ext>
              </a:extLst>
            </p:cNvPr>
            <p:cNvSpPr txBox="1"/>
            <p:nvPr/>
          </p:nvSpPr>
          <p:spPr>
            <a:xfrm>
              <a:off x="1434061" y="1334124"/>
              <a:ext cx="9418817" cy="923330"/>
            </a:xfrm>
            <a:prstGeom prst="rect">
              <a:avLst/>
            </a:prstGeom>
            <a:noFill/>
          </p:spPr>
          <p:txBody>
            <a:bodyPr wrap="square" lIns="0" tIns="0" rIns="0" bIns="0" rtlCol="0" anchor="t">
              <a:spAutoFit/>
            </a:bodyPr>
            <a:lstStyle/>
            <a:p>
              <a:pPr>
                <a:spcAft>
                  <a:spcPts val="1000"/>
                </a:spcAft>
                <a:buClr>
                  <a:schemeClr val="accent2"/>
                </a:buClr>
              </a:pPr>
              <a:r>
                <a:rPr lang="en-US" sz="2000" dirty="0">
                  <a:solidFill>
                    <a:srgbClr val="4F4F4F"/>
                  </a:solidFill>
                </a:rPr>
                <a:t>Now let’s look at your caregiving support network. Think about whose health and wellness support team you may be on and who will be on your health and wellness support team in retirement. Select all that apply.</a:t>
              </a:r>
            </a:p>
          </p:txBody>
        </p:sp>
        <p:sp>
          <p:nvSpPr>
            <p:cNvPr id="14" name="TextBox 13">
              <a:extLst>
                <a:ext uri="{FF2B5EF4-FFF2-40B4-BE49-F238E27FC236}">
                  <a16:creationId xmlns:a16="http://schemas.microsoft.com/office/drawing/2014/main" id="{FF47D166-FBDB-0040-91ED-C5B129A95C20}"/>
                </a:ext>
              </a:extLst>
            </p:cNvPr>
            <p:cNvSpPr txBox="1"/>
            <p:nvPr/>
          </p:nvSpPr>
          <p:spPr>
            <a:xfrm>
              <a:off x="1059305" y="1334124"/>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2</a:t>
              </a:r>
            </a:p>
          </p:txBody>
        </p:sp>
      </p:grpSp>
      <p:graphicFrame>
        <p:nvGraphicFramePr>
          <p:cNvPr id="11" name="Table 2">
            <a:extLst>
              <a:ext uri="{FF2B5EF4-FFF2-40B4-BE49-F238E27FC236}">
                <a16:creationId xmlns:a16="http://schemas.microsoft.com/office/drawing/2014/main" id="{4EBF7C0A-2004-9748-A0C8-D6522FC1A5CF}"/>
              </a:ext>
            </a:extLst>
          </p:cNvPr>
          <p:cNvGraphicFramePr>
            <a:graphicFrameLocks noGrp="1"/>
          </p:cNvGraphicFramePr>
          <p:nvPr>
            <p:extLst>
              <p:ext uri="{D42A27DB-BD31-4B8C-83A1-F6EECF244321}">
                <p14:modId xmlns:p14="http://schemas.microsoft.com/office/powerpoint/2010/main" val="1504261073"/>
              </p:ext>
            </p:extLst>
          </p:nvPr>
        </p:nvGraphicFramePr>
        <p:xfrm>
          <a:off x="1424066" y="2470013"/>
          <a:ext cx="9052560" cy="3459480"/>
        </p:xfrm>
        <a:graphic>
          <a:graphicData uri="http://schemas.openxmlformats.org/drawingml/2006/table">
            <a:tbl>
              <a:tblPr firstRow="1" bandRow="1">
                <a:tableStyleId>{2D5ABB26-0587-4C30-8999-92F81FD0307C}</a:tableStyleId>
              </a:tblPr>
              <a:tblGrid>
                <a:gridCol w="4663440">
                  <a:extLst>
                    <a:ext uri="{9D8B030D-6E8A-4147-A177-3AD203B41FA5}">
                      <a16:colId xmlns:a16="http://schemas.microsoft.com/office/drawing/2014/main" val="719265039"/>
                    </a:ext>
                  </a:extLst>
                </a:gridCol>
                <a:gridCol w="2194560">
                  <a:extLst>
                    <a:ext uri="{9D8B030D-6E8A-4147-A177-3AD203B41FA5}">
                      <a16:colId xmlns:a16="http://schemas.microsoft.com/office/drawing/2014/main" val="3139214377"/>
                    </a:ext>
                  </a:extLst>
                </a:gridCol>
                <a:gridCol w="2194560">
                  <a:extLst>
                    <a:ext uri="{9D8B030D-6E8A-4147-A177-3AD203B41FA5}">
                      <a16:colId xmlns:a16="http://schemas.microsoft.com/office/drawing/2014/main" val="1259523226"/>
                    </a:ext>
                  </a:extLst>
                </a:gridCol>
              </a:tblGrid>
              <a:tr h="411480">
                <a:tc>
                  <a:txBody>
                    <a:bodyPr/>
                    <a:lstStyle/>
                    <a:p>
                      <a:endParaRPr lang="en-US" sz="1600" dirty="0">
                        <a:solidFill>
                          <a:srgbClr val="4F4F4F"/>
                        </a:solidFill>
                      </a:endParaRP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054C70"/>
                          </a:solidFill>
                        </a:rPr>
                        <a:t>You will be on </a:t>
                      </a:r>
                      <a:br>
                        <a:rPr lang="en-US" sz="1600" b="1" dirty="0">
                          <a:solidFill>
                            <a:srgbClr val="054C70"/>
                          </a:solidFill>
                        </a:rPr>
                      </a:br>
                      <a:r>
                        <a:rPr lang="en-US" sz="1600" b="1" dirty="0">
                          <a:solidFill>
                            <a:srgbClr val="054C70"/>
                          </a:solidFill>
                        </a:rPr>
                        <a:t>their support team</a:t>
                      </a:r>
                    </a:p>
                  </a:txBody>
                  <a:tcPr anchor="ctr"/>
                </a:tc>
                <a:tc>
                  <a:txBody>
                    <a:bodyPr/>
                    <a:lstStyle/>
                    <a:p>
                      <a:pPr algn="ctr"/>
                      <a:r>
                        <a:rPr lang="en-US" sz="1600" b="1" dirty="0">
                          <a:solidFill>
                            <a:srgbClr val="054C70"/>
                          </a:solidFill>
                        </a:rPr>
                        <a:t>They will be on </a:t>
                      </a:r>
                      <a:br>
                        <a:rPr lang="en-US" sz="1600" b="1" dirty="0">
                          <a:solidFill>
                            <a:srgbClr val="054C70"/>
                          </a:solidFill>
                        </a:rPr>
                      </a:br>
                      <a:r>
                        <a:rPr lang="en-US" sz="1600" b="1" dirty="0">
                          <a:solidFill>
                            <a:srgbClr val="054C70"/>
                          </a:solidFill>
                        </a:rPr>
                        <a:t>your support team</a:t>
                      </a:r>
                    </a:p>
                  </a:txBody>
                  <a:tcPr anchor="ctr"/>
                </a:tc>
                <a:extLst>
                  <a:ext uri="{0D108BD9-81ED-4DB2-BD59-A6C34878D82A}">
                    <a16:rowId xmlns:a16="http://schemas.microsoft.com/office/drawing/2014/main" val="4381391"/>
                  </a:ext>
                </a:extLst>
              </a:tr>
              <a:tr h="411480">
                <a:tc>
                  <a:txBody>
                    <a:bodyPr/>
                    <a:lstStyle/>
                    <a:p>
                      <a:r>
                        <a:rPr lang="en-US" sz="1600" dirty="0">
                          <a:solidFill>
                            <a:srgbClr val="4F4F4F"/>
                          </a:solidFill>
                        </a:rPr>
                        <a:t>Spouse/partner</a:t>
                      </a:r>
                    </a:p>
                  </a:txBody>
                  <a:tcPr anchor="ctr">
                    <a:solidFill>
                      <a:srgbClr val="F4F6F8"/>
                    </a:solidFill>
                  </a:tcPr>
                </a:tc>
                <a:tc>
                  <a:txBody>
                    <a:bodyPr/>
                    <a:lstStyle/>
                    <a:p>
                      <a:pPr algn="ctr"/>
                      <a:r>
                        <a:rPr lang="en-US" sz="1600" b="1" dirty="0">
                          <a:solidFill>
                            <a:srgbClr val="4F4F4F"/>
                          </a:solidFill>
                        </a:rPr>
                        <a:t>◻︎</a:t>
                      </a:r>
                      <a:endParaRPr lang="en-US" sz="1600" dirty="0">
                        <a:solidFill>
                          <a:srgbClr val="4F4F4F"/>
                        </a:solidFill>
                      </a:endParaRPr>
                    </a:p>
                  </a:txBody>
                  <a:tcPr anchor="ctr">
                    <a:solidFill>
                      <a:srgbClr val="F4F6F8"/>
                    </a:solidFill>
                  </a:tcPr>
                </a:tc>
                <a:tc>
                  <a:txBody>
                    <a:bodyPr/>
                    <a:lstStyle/>
                    <a:p>
                      <a:pPr algn="ctr"/>
                      <a:r>
                        <a:rPr lang="en-US" sz="1600" b="1" dirty="0">
                          <a:solidFill>
                            <a:srgbClr val="4F4F4F"/>
                          </a:solidFill>
                        </a:rPr>
                        <a:t>◻︎</a:t>
                      </a:r>
                      <a:endParaRPr lang="en-US" sz="1600" dirty="0">
                        <a:solidFill>
                          <a:srgbClr val="4F4F4F"/>
                        </a:solidFill>
                      </a:endParaRPr>
                    </a:p>
                  </a:txBody>
                  <a:tcPr anchor="ctr">
                    <a:solidFill>
                      <a:srgbClr val="F4F6F8"/>
                    </a:solidFill>
                  </a:tcPr>
                </a:tc>
                <a:extLst>
                  <a:ext uri="{0D108BD9-81ED-4DB2-BD59-A6C34878D82A}">
                    <a16:rowId xmlns:a16="http://schemas.microsoft.com/office/drawing/2014/main" val="1025985072"/>
                  </a:ext>
                </a:extLst>
              </a:tr>
              <a:tr h="411480">
                <a:tc>
                  <a:txBody>
                    <a:bodyPr/>
                    <a:lstStyle/>
                    <a:p>
                      <a:r>
                        <a:rPr lang="en-US" sz="1600" dirty="0">
                          <a:solidFill>
                            <a:srgbClr val="4F4F4F"/>
                          </a:solidFill>
                        </a:rPr>
                        <a:t>Siblings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tc>
                <a:extLst>
                  <a:ext uri="{0D108BD9-81ED-4DB2-BD59-A6C34878D82A}">
                    <a16:rowId xmlns:a16="http://schemas.microsoft.com/office/drawing/2014/main" val="2658820207"/>
                  </a:ext>
                </a:extLst>
              </a:tr>
              <a:tr h="411480">
                <a:tc>
                  <a:txBody>
                    <a:bodyPr/>
                    <a:lstStyle/>
                    <a:p>
                      <a:r>
                        <a:rPr lang="en-US" sz="1600" dirty="0">
                          <a:solidFill>
                            <a:srgbClr val="4F4F4F"/>
                          </a:solidFill>
                        </a:rPr>
                        <a:t>Children</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solidFill>
                      <a:srgbClr val="F4F6F8"/>
                    </a:solidFill>
                  </a:tcPr>
                </a:tc>
                <a:extLst>
                  <a:ext uri="{0D108BD9-81ED-4DB2-BD59-A6C34878D82A}">
                    <a16:rowId xmlns:a16="http://schemas.microsoft.com/office/drawing/2014/main" val="2914576756"/>
                  </a:ext>
                </a:extLst>
              </a:tr>
              <a:tr h="411480">
                <a:tc>
                  <a:txBody>
                    <a:bodyPr/>
                    <a:lstStyle/>
                    <a:p>
                      <a:r>
                        <a:rPr lang="en-US" sz="1600" dirty="0">
                          <a:solidFill>
                            <a:srgbClr val="4F4F4F"/>
                          </a:solidFill>
                        </a:rPr>
                        <a:t>Parents/in-laws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tc>
                <a:extLst>
                  <a:ext uri="{0D108BD9-81ED-4DB2-BD59-A6C34878D82A}">
                    <a16:rowId xmlns:a16="http://schemas.microsoft.com/office/drawing/2014/main" val="1232223327"/>
                  </a:ext>
                </a:extLst>
              </a:tr>
              <a:tr h="411480">
                <a:tc>
                  <a:txBody>
                    <a:bodyPr/>
                    <a:lstStyle/>
                    <a:p>
                      <a:r>
                        <a:rPr lang="en-US" sz="1600" dirty="0">
                          <a:solidFill>
                            <a:srgbClr val="4F4F4F"/>
                          </a:solidFill>
                        </a:rPr>
                        <a:t>Other family members</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solidFill>
                      <a:srgbClr val="F4F6F8"/>
                    </a:solidFill>
                  </a:tcPr>
                </a:tc>
                <a:extLst>
                  <a:ext uri="{0D108BD9-81ED-4DB2-BD59-A6C34878D82A}">
                    <a16:rowId xmlns:a16="http://schemas.microsoft.com/office/drawing/2014/main" val="275418773"/>
                  </a:ext>
                </a:extLst>
              </a:tr>
              <a:tr h="411480">
                <a:tc>
                  <a:txBody>
                    <a:bodyPr/>
                    <a:lstStyle/>
                    <a:p>
                      <a:r>
                        <a:rPr lang="en-US" sz="1600" dirty="0">
                          <a:solidFill>
                            <a:srgbClr val="4F4F4F"/>
                          </a:solidFill>
                        </a:rPr>
                        <a:t>Friends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tc>
                <a:extLst>
                  <a:ext uri="{0D108BD9-81ED-4DB2-BD59-A6C34878D82A}">
                    <a16:rowId xmlns:a16="http://schemas.microsoft.com/office/drawing/2014/main" val="4149609109"/>
                  </a:ext>
                </a:extLst>
              </a:tr>
              <a:tr h="411480">
                <a:tc>
                  <a:txBody>
                    <a:bodyPr/>
                    <a:lstStyle/>
                    <a:p>
                      <a:pPr marL="0" marR="0" lvl="0" indent="0" algn="l"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Other: ___________________________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b="1" dirty="0">
                          <a:solidFill>
                            <a:srgbClr val="4F4F4F"/>
                          </a:solidFill>
                        </a:rPr>
                        <a:t>◻︎</a:t>
                      </a:r>
                      <a:endParaRPr lang="en-US" sz="1600" dirty="0">
                        <a:solidFill>
                          <a:srgbClr val="4F4F4F"/>
                        </a:solidFill>
                      </a:endParaRPr>
                    </a:p>
                  </a:txBody>
                  <a:tcPr anchor="ctr">
                    <a:solidFill>
                      <a:srgbClr val="F4F6F8"/>
                    </a:solidFill>
                  </a:tcPr>
                </a:tc>
                <a:extLst>
                  <a:ext uri="{0D108BD9-81ED-4DB2-BD59-A6C34878D82A}">
                    <a16:rowId xmlns:a16="http://schemas.microsoft.com/office/drawing/2014/main" val="2166762776"/>
                  </a:ext>
                </a:extLst>
              </a:tr>
            </a:tbl>
          </a:graphicData>
        </a:graphic>
      </p:graphicFrame>
    </p:spTree>
    <p:extLst>
      <p:ext uri="{BB962C8B-B14F-4D97-AF65-F5344CB8AC3E}">
        <p14:creationId xmlns:p14="http://schemas.microsoft.com/office/powerpoint/2010/main" val="2178904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Retirement Vision—The 5 </a:t>
            </a:r>
            <a:r>
              <a:rPr lang="en-US" dirty="0" err="1"/>
              <a:t>Ws</a:t>
            </a:r>
            <a:r>
              <a:rPr lang="en-US" dirty="0"/>
              <a:t> </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248" y="2543588"/>
            <a:ext cx="10381504" cy="1770823"/>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17" name="Rectangle 16"/>
              <p:cNvSpPr/>
              <p:nvPr/>
            </p:nvSpPr>
            <p:spPr>
              <a:xfrm>
                <a:off x="973967"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1770362" cy="1770823"/>
              <a:chOff x="3058034" y="2543588"/>
              <a:chExt cx="177036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6C7F973-48AC-A94C-A612-675C4E862522}"/>
                  </a:ext>
                </a:extLst>
              </p:cNvPr>
              <p:cNvSpPr/>
              <p:nvPr/>
            </p:nvSpPr>
            <p:spPr>
              <a:xfrm>
                <a:off x="3058034"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42661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spTree>
    <p:extLst>
      <p:ext uri="{BB962C8B-B14F-4D97-AF65-F5344CB8AC3E}">
        <p14:creationId xmlns:p14="http://schemas.microsoft.com/office/powerpoint/2010/main" val="1688946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a:lstStyle/>
          <a:p>
            <a:r>
              <a:rPr lang="en-US" dirty="0"/>
              <a:t>What</a:t>
            </a:r>
          </a:p>
        </p:txBody>
      </p:sp>
      <p:grpSp>
        <p:nvGrpSpPr>
          <p:cNvPr id="13" name="Group 12">
            <a:extLst>
              <a:ext uri="{FF2B5EF4-FFF2-40B4-BE49-F238E27FC236}">
                <a16:creationId xmlns:a16="http://schemas.microsoft.com/office/drawing/2014/main" id="{FE5ED180-473B-AD40-9CE8-6F55ADC49286}"/>
              </a:ext>
            </a:extLst>
          </p:cNvPr>
          <p:cNvGrpSpPr/>
          <p:nvPr/>
        </p:nvGrpSpPr>
        <p:grpSpPr>
          <a:xfrm>
            <a:off x="1059305" y="1269956"/>
            <a:ext cx="9793573" cy="923330"/>
            <a:chOff x="1059305" y="1334124"/>
            <a:chExt cx="9793573" cy="923330"/>
          </a:xfrm>
        </p:grpSpPr>
        <p:sp>
          <p:nvSpPr>
            <p:cNvPr id="6" name="TextBox 5">
              <a:extLst>
                <a:ext uri="{FF2B5EF4-FFF2-40B4-BE49-F238E27FC236}">
                  <a16:creationId xmlns:a16="http://schemas.microsoft.com/office/drawing/2014/main" id="{7E8C9F1D-DFB3-1246-8679-57B4EFA829B3}"/>
                </a:ext>
              </a:extLst>
            </p:cNvPr>
            <p:cNvSpPr txBox="1"/>
            <p:nvPr/>
          </p:nvSpPr>
          <p:spPr>
            <a:xfrm>
              <a:off x="1434061" y="1334124"/>
              <a:ext cx="9418817" cy="923330"/>
            </a:xfrm>
            <a:prstGeom prst="rect">
              <a:avLst/>
            </a:prstGeom>
            <a:noFill/>
          </p:spPr>
          <p:txBody>
            <a:bodyPr wrap="square" lIns="0" tIns="0" rIns="0" bIns="0" rtlCol="0" anchor="t">
              <a:spAutoFit/>
            </a:bodyPr>
            <a:lstStyle/>
            <a:p>
              <a:pPr>
                <a:spcAft>
                  <a:spcPts val="1000"/>
                </a:spcAft>
                <a:buClr>
                  <a:schemeClr val="accent2"/>
                </a:buClr>
              </a:pPr>
              <a:r>
                <a:rPr lang="en-US" sz="2000" dirty="0">
                  <a:solidFill>
                    <a:srgbClr val="4F4F4F"/>
                  </a:solidFill>
                </a:rPr>
                <a:t>Think about how you spend your time today and how that may change when you retire. Rank the list below by entering a number between 1 and 10 in each column, where 1 = the activities in which you spend the most time.</a:t>
              </a:r>
            </a:p>
          </p:txBody>
        </p:sp>
        <p:sp>
          <p:nvSpPr>
            <p:cNvPr id="7" name="TextBox 6">
              <a:extLst>
                <a:ext uri="{FF2B5EF4-FFF2-40B4-BE49-F238E27FC236}">
                  <a16:creationId xmlns:a16="http://schemas.microsoft.com/office/drawing/2014/main" id="{E9DF06F2-11F4-6748-89C8-50B00458BE1D}"/>
                </a:ext>
              </a:extLst>
            </p:cNvPr>
            <p:cNvSpPr txBox="1"/>
            <p:nvPr/>
          </p:nvSpPr>
          <p:spPr>
            <a:xfrm>
              <a:off x="1059305" y="1334124"/>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3</a:t>
              </a:r>
            </a:p>
          </p:txBody>
        </p:sp>
      </p:grpSp>
      <p:graphicFrame>
        <p:nvGraphicFramePr>
          <p:cNvPr id="14" name="Table 2">
            <a:extLst>
              <a:ext uri="{FF2B5EF4-FFF2-40B4-BE49-F238E27FC236}">
                <a16:creationId xmlns:a16="http://schemas.microsoft.com/office/drawing/2014/main" id="{ED221BFF-C539-4544-BE82-02A57DB704D7}"/>
              </a:ext>
            </a:extLst>
          </p:cNvPr>
          <p:cNvGraphicFramePr>
            <a:graphicFrameLocks noGrp="1"/>
          </p:cNvGraphicFramePr>
          <p:nvPr>
            <p:extLst>
              <p:ext uri="{D42A27DB-BD31-4B8C-83A1-F6EECF244321}">
                <p14:modId xmlns:p14="http://schemas.microsoft.com/office/powerpoint/2010/main" val="1327620538"/>
              </p:ext>
            </p:extLst>
          </p:nvPr>
        </p:nvGraphicFramePr>
        <p:xfrm>
          <a:off x="1434061" y="2401001"/>
          <a:ext cx="9052560" cy="3822192"/>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719265039"/>
                    </a:ext>
                  </a:extLst>
                </a:gridCol>
                <a:gridCol w="2011680">
                  <a:extLst>
                    <a:ext uri="{9D8B030D-6E8A-4147-A177-3AD203B41FA5}">
                      <a16:colId xmlns:a16="http://schemas.microsoft.com/office/drawing/2014/main" val="3139214377"/>
                    </a:ext>
                  </a:extLst>
                </a:gridCol>
                <a:gridCol w="2011680">
                  <a:extLst>
                    <a:ext uri="{9D8B030D-6E8A-4147-A177-3AD203B41FA5}">
                      <a16:colId xmlns:a16="http://schemas.microsoft.com/office/drawing/2014/main" val="1259523226"/>
                    </a:ext>
                  </a:extLst>
                </a:gridCol>
              </a:tblGrid>
              <a:tr h="347472">
                <a:tc>
                  <a:txBody>
                    <a:bodyPr/>
                    <a:lstStyle/>
                    <a:p>
                      <a:endParaRPr lang="en-US" sz="1600" dirty="0">
                        <a:solidFill>
                          <a:srgbClr val="4F4F4F"/>
                        </a:solidFill>
                      </a:endParaRPr>
                    </a:p>
                  </a:txBody>
                  <a:tcPr anchor="ctr"/>
                </a:tc>
                <a:tc>
                  <a:txBody>
                    <a:bodyPr/>
                    <a:lstStyle/>
                    <a:p>
                      <a:pPr algn="ctr"/>
                      <a:r>
                        <a:rPr lang="en-US" sz="1600" b="1" dirty="0">
                          <a:solidFill>
                            <a:srgbClr val="054C70"/>
                          </a:solidFill>
                        </a:rPr>
                        <a:t>Today</a:t>
                      </a:r>
                    </a:p>
                  </a:txBody>
                  <a:tcPr anchor="ctr"/>
                </a:tc>
                <a:tc>
                  <a:txBody>
                    <a:bodyPr/>
                    <a:lstStyle/>
                    <a:p>
                      <a:pPr algn="ctr"/>
                      <a:r>
                        <a:rPr lang="en-US" sz="1600" b="1" dirty="0">
                          <a:solidFill>
                            <a:srgbClr val="054C70"/>
                          </a:solidFill>
                        </a:rPr>
                        <a:t>In Retirement</a:t>
                      </a:r>
                    </a:p>
                  </a:txBody>
                  <a:tcPr anchor="ctr"/>
                </a:tc>
                <a:extLst>
                  <a:ext uri="{0D108BD9-81ED-4DB2-BD59-A6C34878D82A}">
                    <a16:rowId xmlns:a16="http://schemas.microsoft.com/office/drawing/2014/main" val="4381391"/>
                  </a:ext>
                </a:extLst>
              </a:tr>
              <a:tr h="347472">
                <a:tc>
                  <a:txBody>
                    <a:bodyPr/>
                    <a:lstStyle/>
                    <a:p>
                      <a:r>
                        <a:rPr lang="en-US" sz="1600" dirty="0">
                          <a:solidFill>
                            <a:srgbClr val="4F4F4F"/>
                          </a:solidFill>
                        </a:rPr>
                        <a:t>Working</a:t>
                      </a:r>
                    </a:p>
                  </a:txBody>
                  <a:tcPr anchor="ctr">
                    <a:solidFill>
                      <a:srgbClr val="F4F6F8"/>
                    </a:solidFill>
                  </a:tcPr>
                </a:tc>
                <a:tc>
                  <a:txBody>
                    <a:bodyPr/>
                    <a:lstStyle/>
                    <a:p>
                      <a:pPr algn="ctr"/>
                      <a:r>
                        <a:rPr lang="en-US" sz="1600" dirty="0">
                          <a:solidFill>
                            <a:srgbClr val="4F4F4F"/>
                          </a:solidFill>
                        </a:rPr>
                        <a:t>________</a:t>
                      </a:r>
                    </a:p>
                  </a:txBody>
                  <a:tcPr anchor="ctr">
                    <a:solidFill>
                      <a:srgbClr val="F4F6F8"/>
                    </a:solidFill>
                  </a:tcPr>
                </a:tc>
                <a:tc>
                  <a:txBody>
                    <a:bodyPr/>
                    <a:lstStyle/>
                    <a:p>
                      <a:pPr algn="ct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1025985072"/>
                  </a:ext>
                </a:extLst>
              </a:tr>
              <a:tr h="347472">
                <a:tc>
                  <a:txBody>
                    <a:bodyPr/>
                    <a:lstStyle/>
                    <a:p>
                      <a:r>
                        <a:rPr lang="en-US" sz="1600" dirty="0">
                          <a:solidFill>
                            <a:srgbClr val="4F4F4F"/>
                          </a:solidFill>
                        </a:rPr>
                        <a:t>Relaxing/pursuing leisure activities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2658820207"/>
                  </a:ext>
                </a:extLst>
              </a:tr>
              <a:tr h="347472">
                <a:tc>
                  <a:txBody>
                    <a:bodyPr/>
                    <a:lstStyle/>
                    <a:p>
                      <a:r>
                        <a:rPr lang="en-US" sz="1600" dirty="0">
                          <a:solidFill>
                            <a:srgbClr val="4F4F4F"/>
                          </a:solidFill>
                        </a:rPr>
                        <a:t>Exercising/being active</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2914576756"/>
                  </a:ext>
                </a:extLst>
              </a:tr>
              <a:tr h="347472">
                <a:tc>
                  <a:txBody>
                    <a:bodyPr/>
                    <a:lstStyle/>
                    <a:p>
                      <a:r>
                        <a:rPr lang="en-US" sz="1600" dirty="0">
                          <a:solidFill>
                            <a:srgbClr val="4F4F4F"/>
                          </a:solidFill>
                        </a:rPr>
                        <a:t>Spending time with family</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1232223327"/>
                  </a:ext>
                </a:extLst>
              </a:tr>
              <a:tr h="347472">
                <a:tc>
                  <a:txBody>
                    <a:bodyPr/>
                    <a:lstStyle/>
                    <a:p>
                      <a:r>
                        <a:rPr lang="en-US" sz="1600" dirty="0">
                          <a:solidFill>
                            <a:srgbClr val="4F4F4F"/>
                          </a:solidFill>
                        </a:rPr>
                        <a:t>Caring for pets</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275418773"/>
                  </a:ext>
                </a:extLst>
              </a:tr>
              <a:tr h="347472">
                <a:tc>
                  <a:txBody>
                    <a:bodyPr/>
                    <a:lstStyle/>
                    <a:p>
                      <a:r>
                        <a:rPr lang="en-US" sz="1600" dirty="0">
                          <a:solidFill>
                            <a:srgbClr val="4F4F4F"/>
                          </a:solidFill>
                        </a:rPr>
                        <a:t>Engaging in fun/social activities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495443180"/>
                  </a:ext>
                </a:extLst>
              </a:tr>
              <a:tr h="347472">
                <a:tc>
                  <a:txBody>
                    <a:bodyPr/>
                    <a:lstStyle/>
                    <a:p>
                      <a:r>
                        <a:rPr lang="en-US" sz="1600" dirty="0">
                          <a:solidFill>
                            <a:srgbClr val="4F4F4F"/>
                          </a:solidFill>
                        </a:rPr>
                        <a:t>Learning/pursuing education</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3222152030"/>
                  </a:ext>
                </a:extLst>
              </a:tr>
              <a:tr h="347472">
                <a:tc>
                  <a:txBody>
                    <a:bodyPr/>
                    <a:lstStyle/>
                    <a:p>
                      <a:r>
                        <a:rPr lang="en-US" sz="1600" dirty="0">
                          <a:solidFill>
                            <a:srgbClr val="4F4F4F"/>
                          </a:solidFill>
                        </a:rPr>
                        <a:t>Participating in religious/spiritual activities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46712438"/>
                  </a:ext>
                </a:extLst>
              </a:tr>
              <a:tr h="347472">
                <a:tc>
                  <a:txBody>
                    <a:bodyPr/>
                    <a:lstStyle/>
                    <a:p>
                      <a:r>
                        <a:rPr lang="en-US" sz="1600" dirty="0">
                          <a:solidFill>
                            <a:srgbClr val="4F4F4F"/>
                          </a:solidFill>
                        </a:rPr>
                        <a:t>Traveling</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4280131929"/>
                  </a:ext>
                </a:extLst>
              </a:tr>
              <a:tr h="347472">
                <a:tc>
                  <a:txBody>
                    <a:bodyPr/>
                    <a:lstStyle/>
                    <a:p>
                      <a:r>
                        <a:rPr lang="en-US" sz="1600" dirty="0">
                          <a:solidFill>
                            <a:srgbClr val="4F4F4F"/>
                          </a:solidFill>
                        </a:rPr>
                        <a:t>Other: ___________________________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4149609109"/>
                  </a:ext>
                </a:extLst>
              </a:tr>
            </a:tbl>
          </a:graphicData>
        </a:graphic>
      </p:graphicFrame>
    </p:spTree>
    <p:extLst>
      <p:ext uri="{BB962C8B-B14F-4D97-AF65-F5344CB8AC3E}">
        <p14:creationId xmlns:p14="http://schemas.microsoft.com/office/powerpoint/2010/main" val="2466708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a:lstStyle/>
          <a:p>
            <a:r>
              <a:rPr lang="en-US" dirty="0"/>
              <a:t>What</a:t>
            </a:r>
          </a:p>
        </p:txBody>
      </p:sp>
      <p:sp>
        <p:nvSpPr>
          <p:cNvPr id="6" name="TextBox 5">
            <a:extLst>
              <a:ext uri="{FF2B5EF4-FFF2-40B4-BE49-F238E27FC236}">
                <a16:creationId xmlns:a16="http://schemas.microsoft.com/office/drawing/2014/main" id="{7E8C9F1D-DFB3-1246-8679-57B4EFA829B3}"/>
              </a:ext>
            </a:extLst>
          </p:cNvPr>
          <p:cNvSpPr txBox="1"/>
          <p:nvPr/>
        </p:nvSpPr>
        <p:spPr>
          <a:xfrm>
            <a:off x="1434061" y="1269956"/>
            <a:ext cx="9418817" cy="615553"/>
          </a:xfrm>
          <a:prstGeom prst="rect">
            <a:avLst/>
          </a:prstGeom>
          <a:noFill/>
        </p:spPr>
        <p:txBody>
          <a:bodyPr wrap="square" lIns="0" tIns="0" rIns="0" bIns="0" rtlCol="0" anchor="t">
            <a:spAutoFit/>
          </a:bodyPr>
          <a:lstStyle/>
          <a:p>
            <a:pPr>
              <a:spcAft>
                <a:spcPts val="1000"/>
              </a:spcAft>
              <a:buClr>
                <a:schemeClr val="accent2"/>
              </a:buClr>
            </a:pPr>
            <a:r>
              <a:rPr lang="en-US" sz="2000" dirty="0">
                <a:solidFill>
                  <a:srgbClr val="4F4F4F"/>
                </a:solidFill>
              </a:rPr>
              <a:t>What are the primary things you plan to do to help you live a healthy and vibrant retirement? Select up to five. </a:t>
            </a:r>
          </a:p>
        </p:txBody>
      </p:sp>
      <p:sp>
        <p:nvSpPr>
          <p:cNvPr id="7" name="TextBox 6">
            <a:extLst>
              <a:ext uri="{FF2B5EF4-FFF2-40B4-BE49-F238E27FC236}">
                <a16:creationId xmlns:a16="http://schemas.microsoft.com/office/drawing/2014/main" id="{E9DF06F2-11F4-6748-89C8-50B00458BE1D}"/>
              </a:ext>
            </a:extLst>
          </p:cNvPr>
          <p:cNvSpPr txBox="1"/>
          <p:nvPr/>
        </p:nvSpPr>
        <p:spPr>
          <a:xfrm>
            <a:off x="1059305" y="1269956"/>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4</a:t>
            </a:r>
          </a:p>
        </p:txBody>
      </p:sp>
      <p:sp>
        <p:nvSpPr>
          <p:cNvPr id="13" name="TextBox 12">
            <a:extLst>
              <a:ext uri="{FF2B5EF4-FFF2-40B4-BE49-F238E27FC236}">
                <a16:creationId xmlns:a16="http://schemas.microsoft.com/office/drawing/2014/main" id="{97C3E233-5913-AD4F-9930-4AC7B1E3F518}"/>
              </a:ext>
            </a:extLst>
          </p:cNvPr>
          <p:cNvSpPr txBox="1"/>
          <p:nvPr/>
        </p:nvSpPr>
        <p:spPr>
          <a:xfrm>
            <a:off x="1434062" y="2204451"/>
            <a:ext cx="4661938" cy="1826141"/>
          </a:xfrm>
          <a:prstGeom prst="rect">
            <a:avLst/>
          </a:prstGeom>
          <a:noFill/>
        </p:spPr>
        <p:txBody>
          <a:bodyPr wrap="square" lIns="0" tIns="0" rIns="0" bIns="0" rtlCol="0" anchor="t">
            <a:spAutoFit/>
          </a:bodyPr>
          <a:lstStyle/>
          <a:p>
            <a:pPr>
              <a:spcAft>
                <a:spcPts val="500"/>
              </a:spcAft>
              <a:buClr>
                <a:schemeClr val="accent2"/>
              </a:buClr>
            </a:pPr>
            <a:r>
              <a:rPr lang="en-US" sz="1700" b="1" dirty="0">
                <a:solidFill>
                  <a:srgbClr val="4F4F4F"/>
                </a:solidFill>
              </a:rPr>
              <a:t>◻︎ </a:t>
            </a:r>
            <a:r>
              <a:rPr lang="en-US" sz="1700" dirty="0">
                <a:solidFill>
                  <a:srgbClr val="4F4F4F"/>
                </a:solidFill>
              </a:rPr>
              <a:t>Exercise regularly</a:t>
            </a:r>
          </a:p>
          <a:p>
            <a:pPr>
              <a:spcAft>
                <a:spcPts val="500"/>
              </a:spcAft>
              <a:buClr>
                <a:schemeClr val="accent2"/>
              </a:buClr>
            </a:pPr>
            <a:r>
              <a:rPr lang="en-US" sz="1700" b="1" dirty="0">
                <a:solidFill>
                  <a:srgbClr val="4F4F4F"/>
                </a:solidFill>
              </a:rPr>
              <a:t>◻︎ </a:t>
            </a:r>
            <a:r>
              <a:rPr lang="en-US" sz="1700" dirty="0">
                <a:solidFill>
                  <a:srgbClr val="4F4F4F"/>
                </a:solidFill>
              </a:rPr>
              <a:t>Eat well</a:t>
            </a:r>
          </a:p>
          <a:p>
            <a:pPr>
              <a:spcAft>
                <a:spcPts val="500"/>
              </a:spcAft>
              <a:buClr>
                <a:schemeClr val="accent2"/>
              </a:buClr>
            </a:pPr>
            <a:r>
              <a:rPr lang="en-US" sz="1700" b="1" dirty="0">
                <a:solidFill>
                  <a:srgbClr val="4F4F4F"/>
                </a:solidFill>
              </a:rPr>
              <a:t>◻︎ </a:t>
            </a:r>
            <a:r>
              <a:rPr lang="en-US" sz="1700" dirty="0">
                <a:solidFill>
                  <a:srgbClr val="4F4F4F"/>
                </a:solidFill>
              </a:rPr>
              <a:t>Manage your weight</a:t>
            </a:r>
            <a:endParaRPr lang="en-US" sz="1700" dirty="0">
              <a:solidFill>
                <a:srgbClr val="4F4F4F"/>
              </a:solidFill>
              <a:cs typeface="Arial"/>
            </a:endParaRPr>
          </a:p>
          <a:p>
            <a:pPr marL="274320" indent="-274320">
              <a:spcAft>
                <a:spcPts val="500"/>
              </a:spcAft>
              <a:buClr>
                <a:schemeClr val="accent2"/>
              </a:buClr>
            </a:pPr>
            <a:r>
              <a:rPr lang="en-US" sz="1700" b="1" dirty="0">
                <a:solidFill>
                  <a:srgbClr val="4F4F4F"/>
                </a:solidFill>
              </a:rPr>
              <a:t>◻︎ </a:t>
            </a:r>
            <a:r>
              <a:rPr lang="en-US" sz="1700" dirty="0">
                <a:solidFill>
                  <a:srgbClr val="4F4F4F"/>
                </a:solidFill>
              </a:rPr>
              <a:t>Be proactive about preventive care</a:t>
            </a:r>
            <a:br>
              <a:rPr lang="en-US" sz="1700" dirty="0">
                <a:solidFill>
                  <a:srgbClr val="4F4F4F"/>
                </a:solidFill>
              </a:rPr>
            </a:br>
            <a:r>
              <a:rPr lang="en-US" sz="1700" dirty="0">
                <a:solidFill>
                  <a:srgbClr val="4F4F4F"/>
                </a:solidFill>
              </a:rPr>
              <a:t>with doctors</a:t>
            </a:r>
          </a:p>
          <a:p>
            <a:pPr>
              <a:spcAft>
                <a:spcPts val="500"/>
              </a:spcAft>
              <a:buClr>
                <a:schemeClr val="accent2"/>
              </a:buClr>
            </a:pPr>
            <a:r>
              <a:rPr lang="en-US" sz="1700" b="1" dirty="0">
                <a:solidFill>
                  <a:srgbClr val="4F4F4F"/>
                </a:solidFill>
              </a:rPr>
              <a:t>◻︎ </a:t>
            </a:r>
            <a:r>
              <a:rPr lang="en-US" sz="1700" dirty="0">
                <a:solidFill>
                  <a:srgbClr val="4F4F4F"/>
                </a:solidFill>
              </a:rPr>
              <a:t>Adopt a positive mindset</a:t>
            </a:r>
          </a:p>
        </p:txBody>
      </p:sp>
      <p:sp>
        <p:nvSpPr>
          <p:cNvPr id="14" name="TextBox 13">
            <a:extLst>
              <a:ext uri="{FF2B5EF4-FFF2-40B4-BE49-F238E27FC236}">
                <a16:creationId xmlns:a16="http://schemas.microsoft.com/office/drawing/2014/main" id="{08BDDC69-A7BD-6945-94EC-765B007AA6DC}"/>
              </a:ext>
            </a:extLst>
          </p:cNvPr>
          <p:cNvSpPr txBox="1"/>
          <p:nvPr/>
        </p:nvSpPr>
        <p:spPr>
          <a:xfrm>
            <a:off x="6174830" y="2204451"/>
            <a:ext cx="4661938" cy="1564531"/>
          </a:xfrm>
          <a:prstGeom prst="rect">
            <a:avLst/>
          </a:prstGeom>
          <a:noFill/>
        </p:spPr>
        <p:txBody>
          <a:bodyPr wrap="square" lIns="0" tIns="0" rIns="0" bIns="0" rtlCol="0">
            <a:spAutoFit/>
          </a:bodyPr>
          <a:lstStyle/>
          <a:p>
            <a:pPr>
              <a:spcAft>
                <a:spcPts val="500"/>
              </a:spcAft>
              <a:buClr>
                <a:schemeClr val="accent2"/>
              </a:buClr>
            </a:pPr>
            <a:r>
              <a:rPr lang="en-US" sz="1700" b="1" dirty="0">
                <a:solidFill>
                  <a:srgbClr val="4F4F4F"/>
                </a:solidFill>
              </a:rPr>
              <a:t>◻︎ </a:t>
            </a:r>
            <a:r>
              <a:rPr lang="en-US" sz="1700" dirty="0">
                <a:solidFill>
                  <a:srgbClr val="4F4F4F"/>
                </a:solidFill>
              </a:rPr>
              <a:t>Learn new things to keep your mind sharp</a:t>
            </a:r>
          </a:p>
          <a:p>
            <a:pPr>
              <a:spcAft>
                <a:spcPts val="500"/>
              </a:spcAft>
              <a:buClr>
                <a:schemeClr val="accent2"/>
              </a:buClr>
            </a:pPr>
            <a:r>
              <a:rPr lang="en-US" sz="1700" b="1" dirty="0">
                <a:solidFill>
                  <a:srgbClr val="4F4F4F"/>
                </a:solidFill>
              </a:rPr>
              <a:t>◻︎ </a:t>
            </a:r>
            <a:r>
              <a:rPr lang="en-US" sz="1700" dirty="0">
                <a:solidFill>
                  <a:srgbClr val="4F4F4F"/>
                </a:solidFill>
              </a:rPr>
              <a:t>Do mental exercises</a:t>
            </a:r>
          </a:p>
          <a:p>
            <a:pPr>
              <a:spcAft>
                <a:spcPts val="500"/>
              </a:spcAft>
              <a:buClr>
                <a:schemeClr val="accent2"/>
              </a:buClr>
            </a:pPr>
            <a:r>
              <a:rPr lang="en-US" sz="1700" b="1" dirty="0">
                <a:solidFill>
                  <a:srgbClr val="4F4F4F"/>
                </a:solidFill>
              </a:rPr>
              <a:t>◻︎ </a:t>
            </a:r>
            <a:r>
              <a:rPr lang="en-US" sz="1700" dirty="0">
                <a:solidFill>
                  <a:srgbClr val="4F4F4F"/>
                </a:solidFill>
              </a:rPr>
              <a:t>Spend time with family and friends</a:t>
            </a:r>
          </a:p>
          <a:p>
            <a:pPr>
              <a:spcAft>
                <a:spcPts val="500"/>
              </a:spcAft>
              <a:buClr>
                <a:schemeClr val="accent2"/>
              </a:buClr>
            </a:pPr>
            <a:r>
              <a:rPr lang="en-US" sz="1700" b="1" dirty="0">
                <a:solidFill>
                  <a:srgbClr val="4F4F4F"/>
                </a:solidFill>
              </a:rPr>
              <a:t>◻︎ </a:t>
            </a:r>
            <a:r>
              <a:rPr lang="en-US" sz="1700" dirty="0">
                <a:solidFill>
                  <a:srgbClr val="4F4F4F"/>
                </a:solidFill>
              </a:rPr>
              <a:t>Do nice things for yourself (pampering)</a:t>
            </a:r>
          </a:p>
          <a:p>
            <a:pPr>
              <a:spcAft>
                <a:spcPts val="500"/>
              </a:spcAft>
              <a:buClr>
                <a:schemeClr val="accent2"/>
              </a:buClr>
            </a:pPr>
            <a:r>
              <a:rPr lang="en-US" sz="1700" b="1" dirty="0">
                <a:solidFill>
                  <a:srgbClr val="4F4F4F"/>
                </a:solidFill>
              </a:rPr>
              <a:t>◻︎ </a:t>
            </a:r>
            <a:r>
              <a:rPr lang="en-US" sz="1700" dirty="0">
                <a:solidFill>
                  <a:srgbClr val="4F4F4F"/>
                </a:solidFill>
              </a:rPr>
              <a:t>Other: ______________________</a:t>
            </a:r>
          </a:p>
        </p:txBody>
      </p:sp>
    </p:spTree>
    <p:extLst>
      <p:ext uri="{BB962C8B-B14F-4D97-AF65-F5344CB8AC3E}">
        <p14:creationId xmlns:p14="http://schemas.microsoft.com/office/powerpoint/2010/main" val="318258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Retirement Vision—The 5 </a:t>
            </a:r>
            <a:r>
              <a:rPr lang="en-US" dirty="0" err="1"/>
              <a:t>Ws</a:t>
            </a:r>
            <a:r>
              <a:rPr lang="en-US" dirty="0"/>
              <a:t> </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248" y="2543588"/>
            <a:ext cx="10381504" cy="1770823"/>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17" name="Rectangle 16"/>
              <p:cNvSpPr/>
              <p:nvPr/>
            </p:nvSpPr>
            <p:spPr>
              <a:xfrm>
                <a:off x="973967"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3926966" cy="1770823"/>
              <a:chOff x="3058034" y="2543588"/>
              <a:chExt cx="3926966"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6C7F973-48AC-A94C-A612-675C4E862522}"/>
                  </a:ext>
                </a:extLst>
              </p:cNvPr>
              <p:cNvSpPr/>
              <p:nvPr/>
            </p:nvSpPr>
            <p:spPr>
              <a:xfrm>
                <a:off x="5214638"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4" name="Rectangle 3">
            <a:extLst>
              <a:ext uri="{FF2B5EF4-FFF2-40B4-BE49-F238E27FC236}">
                <a16:creationId xmlns:a16="http://schemas.microsoft.com/office/drawing/2014/main" id="{A2931318-2133-4FA5-9388-7FD2B02BB006}"/>
              </a:ext>
            </a:extLst>
          </p:cNvPr>
          <p:cNvSpPr/>
          <p:nvPr/>
        </p:nvSpPr>
        <p:spPr>
          <a:xfrm>
            <a:off x="3058034"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Tree>
    <p:extLst>
      <p:ext uri="{BB962C8B-B14F-4D97-AF65-F5344CB8AC3E}">
        <p14:creationId xmlns:p14="http://schemas.microsoft.com/office/powerpoint/2010/main" val="372980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lIns="91440" tIns="45720" rIns="91440" bIns="45720" anchor="ctr"/>
          <a:lstStyle/>
          <a:p>
            <a:r>
              <a:rPr lang="en-US" dirty="0"/>
              <a:t>Where</a:t>
            </a:r>
          </a:p>
        </p:txBody>
      </p:sp>
      <p:sp>
        <p:nvSpPr>
          <p:cNvPr id="11" name="TextBox 10">
            <a:extLst>
              <a:ext uri="{FF2B5EF4-FFF2-40B4-BE49-F238E27FC236}">
                <a16:creationId xmlns:a16="http://schemas.microsoft.com/office/drawing/2014/main" id="{79D5B3DF-8F51-9845-B13C-585EC14B3639}"/>
              </a:ext>
            </a:extLst>
          </p:cNvPr>
          <p:cNvSpPr txBox="1"/>
          <p:nvPr/>
        </p:nvSpPr>
        <p:spPr>
          <a:xfrm>
            <a:off x="1434061" y="1200944"/>
            <a:ext cx="9418817" cy="615553"/>
          </a:xfrm>
          <a:prstGeom prst="rect">
            <a:avLst/>
          </a:prstGeom>
          <a:noFill/>
        </p:spPr>
        <p:txBody>
          <a:bodyPr wrap="square" lIns="0" tIns="0" rIns="0" bIns="0" rtlCol="0" anchor="t">
            <a:spAutoFit/>
          </a:bodyPr>
          <a:lstStyle/>
          <a:p>
            <a:pPr>
              <a:spcAft>
                <a:spcPts val="1000"/>
              </a:spcAft>
              <a:buClr>
                <a:schemeClr val="accent2"/>
              </a:buClr>
            </a:pPr>
            <a:r>
              <a:rPr lang="en-US" sz="2000" dirty="0">
                <a:solidFill>
                  <a:srgbClr val="4F4F4F"/>
                </a:solidFill>
              </a:rPr>
              <a:t>What are the main factors that influenced your decision for where you live today </a:t>
            </a:r>
            <a:r>
              <a:rPr lang="en-US" sz="2000">
                <a:solidFill>
                  <a:srgbClr val="4F4F4F"/>
                </a:solidFill>
              </a:rPr>
              <a:t>and </a:t>
            </a:r>
            <a:r>
              <a:rPr lang="en-US" sz="2000" dirty="0">
                <a:solidFill>
                  <a:srgbClr val="4F4F4F"/>
                </a:solidFill>
              </a:rPr>
              <a:t>what factors </a:t>
            </a:r>
            <a:r>
              <a:rPr lang="en-US" sz="2000">
                <a:solidFill>
                  <a:srgbClr val="4F4F4F"/>
                </a:solidFill>
              </a:rPr>
              <a:t>will </a:t>
            </a:r>
            <a:r>
              <a:rPr lang="en-US" sz="2000" dirty="0">
                <a:solidFill>
                  <a:srgbClr val="4F4F4F"/>
                </a:solidFill>
              </a:rPr>
              <a:t>influence where </a:t>
            </a:r>
            <a:r>
              <a:rPr lang="en-US" sz="2000">
                <a:solidFill>
                  <a:srgbClr val="4F4F4F"/>
                </a:solidFill>
              </a:rPr>
              <a:t>you </a:t>
            </a:r>
            <a:r>
              <a:rPr lang="en-US" sz="2000" dirty="0">
                <a:solidFill>
                  <a:srgbClr val="4F4F4F"/>
                </a:solidFill>
              </a:rPr>
              <a:t>live in retirement</a:t>
            </a:r>
            <a:r>
              <a:rPr lang="en-US" sz="2000">
                <a:solidFill>
                  <a:srgbClr val="4F4F4F"/>
                </a:solidFill>
              </a:rPr>
              <a:t>? Select all that apply.</a:t>
            </a:r>
          </a:p>
        </p:txBody>
      </p:sp>
      <p:sp>
        <p:nvSpPr>
          <p:cNvPr id="12" name="TextBox 11">
            <a:extLst>
              <a:ext uri="{FF2B5EF4-FFF2-40B4-BE49-F238E27FC236}">
                <a16:creationId xmlns:a16="http://schemas.microsoft.com/office/drawing/2014/main" id="{BD92C2AB-E3AA-FC4E-A250-3FE787BBEAF6}"/>
              </a:ext>
            </a:extLst>
          </p:cNvPr>
          <p:cNvSpPr txBox="1"/>
          <p:nvPr/>
        </p:nvSpPr>
        <p:spPr>
          <a:xfrm>
            <a:off x="1059305" y="1200944"/>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5</a:t>
            </a:r>
          </a:p>
        </p:txBody>
      </p:sp>
      <p:graphicFrame>
        <p:nvGraphicFramePr>
          <p:cNvPr id="13" name="Table 2">
            <a:extLst>
              <a:ext uri="{FF2B5EF4-FFF2-40B4-BE49-F238E27FC236}">
                <a16:creationId xmlns:a16="http://schemas.microsoft.com/office/drawing/2014/main" id="{0EF95ACF-6688-BF47-A05D-888A8D8F69F5}"/>
              </a:ext>
            </a:extLst>
          </p:cNvPr>
          <p:cNvGraphicFramePr>
            <a:graphicFrameLocks noGrp="1"/>
          </p:cNvGraphicFramePr>
          <p:nvPr>
            <p:extLst>
              <p:ext uri="{D42A27DB-BD31-4B8C-83A1-F6EECF244321}">
                <p14:modId xmlns:p14="http://schemas.microsoft.com/office/powerpoint/2010/main" val="639429285"/>
              </p:ext>
            </p:extLst>
          </p:nvPr>
        </p:nvGraphicFramePr>
        <p:xfrm>
          <a:off x="1434061" y="2006959"/>
          <a:ext cx="9052560" cy="426720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719265039"/>
                    </a:ext>
                  </a:extLst>
                </a:gridCol>
                <a:gridCol w="2011680">
                  <a:extLst>
                    <a:ext uri="{9D8B030D-6E8A-4147-A177-3AD203B41FA5}">
                      <a16:colId xmlns:a16="http://schemas.microsoft.com/office/drawing/2014/main" val="3139214377"/>
                    </a:ext>
                  </a:extLst>
                </a:gridCol>
                <a:gridCol w="2011680">
                  <a:extLst>
                    <a:ext uri="{9D8B030D-6E8A-4147-A177-3AD203B41FA5}">
                      <a16:colId xmlns:a16="http://schemas.microsoft.com/office/drawing/2014/main" val="1259523226"/>
                    </a:ext>
                  </a:extLst>
                </a:gridCol>
              </a:tblGrid>
              <a:tr h="301752">
                <a:tc>
                  <a:txBody>
                    <a:bodyPr/>
                    <a:lstStyle/>
                    <a:p>
                      <a:endParaRPr lang="en-US" sz="1400" dirty="0">
                        <a:solidFill>
                          <a:srgbClr val="4F4F4F"/>
                        </a:solidFill>
                      </a:endParaRPr>
                    </a:p>
                  </a:txBody>
                  <a:tcPr anchor="ctr"/>
                </a:tc>
                <a:tc>
                  <a:txBody>
                    <a:bodyPr/>
                    <a:lstStyle/>
                    <a:p>
                      <a:pPr algn="ctr"/>
                      <a:r>
                        <a:rPr lang="en-US" sz="1400" b="1" dirty="0">
                          <a:solidFill>
                            <a:srgbClr val="054C70"/>
                          </a:solidFill>
                        </a:rPr>
                        <a:t>Today</a:t>
                      </a:r>
                    </a:p>
                  </a:txBody>
                  <a:tcPr anchor="ctr"/>
                </a:tc>
                <a:tc>
                  <a:txBody>
                    <a:bodyPr/>
                    <a:lstStyle/>
                    <a:p>
                      <a:pPr algn="ctr"/>
                      <a:r>
                        <a:rPr lang="en-US" sz="1400" b="1" dirty="0">
                          <a:solidFill>
                            <a:srgbClr val="054C70"/>
                          </a:solidFill>
                        </a:rPr>
                        <a:t>In Retirement</a:t>
                      </a:r>
                    </a:p>
                  </a:txBody>
                  <a:tcPr anchor="ctr"/>
                </a:tc>
                <a:extLst>
                  <a:ext uri="{0D108BD9-81ED-4DB2-BD59-A6C34878D82A}">
                    <a16:rowId xmlns:a16="http://schemas.microsoft.com/office/drawing/2014/main" val="4381391"/>
                  </a:ext>
                </a:extLst>
              </a:tr>
              <a:tr h="301752">
                <a:tc>
                  <a:txBody>
                    <a:bodyPr/>
                    <a:lstStyle/>
                    <a:p>
                      <a:r>
                        <a:rPr lang="en-US" sz="1400" dirty="0">
                          <a:solidFill>
                            <a:srgbClr val="4F4F4F"/>
                          </a:solidFill>
                        </a:rPr>
                        <a:t>Closeness to family</a:t>
                      </a: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extLst>
                  <a:ext uri="{0D108BD9-81ED-4DB2-BD59-A6C34878D82A}">
                    <a16:rowId xmlns:a16="http://schemas.microsoft.com/office/drawing/2014/main" val="1025985072"/>
                  </a:ext>
                </a:extLst>
              </a:tr>
              <a:tr h="301752">
                <a:tc>
                  <a:txBody>
                    <a:bodyPr/>
                    <a:lstStyle/>
                    <a:p>
                      <a:r>
                        <a:rPr lang="en-US" sz="1400" dirty="0">
                          <a:solidFill>
                            <a:srgbClr val="4F4F4F"/>
                          </a:solidFill>
                        </a:rPr>
                        <a:t>Climate</a:t>
                      </a: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extLst>
                  <a:ext uri="{0D108BD9-81ED-4DB2-BD59-A6C34878D82A}">
                    <a16:rowId xmlns:a16="http://schemas.microsoft.com/office/drawing/2014/main" val="2658820207"/>
                  </a:ext>
                </a:extLst>
              </a:tr>
              <a:tr h="301752">
                <a:tc>
                  <a:txBody>
                    <a:bodyPr/>
                    <a:lstStyle/>
                    <a:p>
                      <a:r>
                        <a:rPr lang="en-US" sz="1400" dirty="0">
                          <a:solidFill>
                            <a:srgbClr val="4F4F4F"/>
                          </a:solidFill>
                        </a:rPr>
                        <a:t>Quality of schools</a:t>
                      </a: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extLst>
                  <a:ext uri="{0D108BD9-81ED-4DB2-BD59-A6C34878D82A}">
                    <a16:rowId xmlns:a16="http://schemas.microsoft.com/office/drawing/2014/main" val="2914576756"/>
                  </a:ext>
                </a:extLst>
              </a:tr>
              <a:tr h="301752">
                <a:tc>
                  <a:txBody>
                    <a:bodyPr/>
                    <a:lstStyle/>
                    <a:p>
                      <a:r>
                        <a:rPr lang="en-US" sz="1400" dirty="0">
                          <a:solidFill>
                            <a:srgbClr val="4F4F4F"/>
                          </a:solidFill>
                        </a:rPr>
                        <a:t>Peaceful/beautiful location</a:t>
                      </a: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extLst>
                  <a:ext uri="{0D108BD9-81ED-4DB2-BD59-A6C34878D82A}">
                    <a16:rowId xmlns:a16="http://schemas.microsoft.com/office/drawing/2014/main" val="1232223327"/>
                  </a:ext>
                </a:extLst>
              </a:tr>
              <a:tr h="301752">
                <a:tc>
                  <a:txBody>
                    <a:bodyPr/>
                    <a:lstStyle/>
                    <a:p>
                      <a:r>
                        <a:rPr lang="en-US" sz="1400" dirty="0">
                          <a:solidFill>
                            <a:srgbClr val="4F4F4F"/>
                          </a:solidFill>
                        </a:rPr>
                        <a:t>Access to social, cultural, recreational, and spiritual activities</a:t>
                      </a: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extLst>
                  <a:ext uri="{0D108BD9-81ED-4DB2-BD59-A6C34878D82A}">
                    <a16:rowId xmlns:a16="http://schemas.microsoft.com/office/drawing/2014/main" val="275418773"/>
                  </a:ext>
                </a:extLst>
              </a:tr>
              <a:tr h="301752">
                <a:tc>
                  <a:txBody>
                    <a:bodyPr/>
                    <a:lstStyle/>
                    <a:p>
                      <a:r>
                        <a:rPr lang="en-US" sz="1400" dirty="0">
                          <a:solidFill>
                            <a:srgbClr val="4F4F4F"/>
                          </a:solidFill>
                        </a:rPr>
                        <a:t>Cost of living</a:t>
                      </a: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extLst>
                  <a:ext uri="{0D108BD9-81ED-4DB2-BD59-A6C34878D82A}">
                    <a16:rowId xmlns:a16="http://schemas.microsoft.com/office/drawing/2014/main" val="495443180"/>
                  </a:ext>
                </a:extLst>
              </a:tr>
              <a:tr h="301752">
                <a:tc>
                  <a:txBody>
                    <a:bodyPr/>
                    <a:lstStyle/>
                    <a:p>
                      <a:r>
                        <a:rPr lang="en-US" sz="1400" dirty="0">
                          <a:solidFill>
                            <a:srgbClr val="4F4F4F"/>
                          </a:solidFill>
                        </a:rPr>
                        <a:t>Low crime</a:t>
                      </a: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extLst>
                  <a:ext uri="{0D108BD9-81ED-4DB2-BD59-A6C34878D82A}">
                    <a16:rowId xmlns:a16="http://schemas.microsoft.com/office/drawing/2014/main" val="3222152030"/>
                  </a:ext>
                </a:extLst>
              </a:tr>
              <a:tr h="301752">
                <a:tc>
                  <a:txBody>
                    <a:bodyPr/>
                    <a:lstStyle/>
                    <a:p>
                      <a:r>
                        <a:rPr lang="en-US" sz="1400" dirty="0">
                          <a:solidFill>
                            <a:srgbClr val="4F4F4F"/>
                          </a:solidFill>
                        </a:rPr>
                        <a:t>Access to good health care</a:t>
                      </a: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tc>
                  <a:txBody>
                    <a:bodyPr/>
                    <a:lstStyle/>
                    <a:p>
                      <a:pPr algn="ctr"/>
                      <a:r>
                        <a:rPr lang="en-US" sz="1400" b="1" dirty="0">
                          <a:solidFill>
                            <a:srgbClr val="4F4F4F"/>
                          </a:solidFill>
                        </a:rPr>
                        <a:t>◻︎</a:t>
                      </a:r>
                      <a:endParaRPr lang="en-US" sz="1400" dirty="0">
                        <a:solidFill>
                          <a:srgbClr val="4F4F4F"/>
                        </a:solidFill>
                      </a:endParaRPr>
                    </a:p>
                  </a:txBody>
                  <a:tcPr anchor="ctr"/>
                </a:tc>
                <a:extLst>
                  <a:ext uri="{0D108BD9-81ED-4DB2-BD59-A6C34878D82A}">
                    <a16:rowId xmlns:a16="http://schemas.microsoft.com/office/drawing/2014/main" val="46712438"/>
                  </a:ext>
                </a:extLst>
              </a:tr>
              <a:tr h="301752">
                <a:tc>
                  <a:txBody>
                    <a:bodyPr/>
                    <a:lstStyle/>
                    <a:p>
                      <a:r>
                        <a:rPr lang="en-US" sz="1400" dirty="0">
                          <a:solidFill>
                            <a:srgbClr val="4F4F4F"/>
                          </a:solidFill>
                        </a:rPr>
                        <a:t>Proximity to work</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anchor="ctr">
                    <a:solidFill>
                      <a:srgbClr val="F4F6F8"/>
                    </a:solidFill>
                  </a:tcPr>
                </a:tc>
                <a:extLst>
                  <a:ext uri="{0D108BD9-81ED-4DB2-BD59-A6C34878D82A}">
                    <a16:rowId xmlns:a16="http://schemas.microsoft.com/office/drawing/2014/main" val="1130450915"/>
                  </a:ext>
                </a:extLst>
              </a:tr>
              <a:tr h="301752">
                <a:tc>
                  <a:txBody>
                    <a:bodyPr/>
                    <a:lstStyle/>
                    <a:p>
                      <a:r>
                        <a:rPr lang="en-US" sz="1400" dirty="0">
                          <a:solidFill>
                            <a:srgbClr val="4F4F4F"/>
                          </a:solidFill>
                        </a:rPr>
                        <a:t>Access to public transportation</a:t>
                      </a:r>
                    </a:p>
                  </a:txBody>
                  <a:tcPr anchor="ctr">
                    <a:no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anchor="ctr">
                    <a:no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anchor="ctr">
                    <a:noFill/>
                  </a:tcPr>
                </a:tc>
                <a:extLst>
                  <a:ext uri="{0D108BD9-81ED-4DB2-BD59-A6C34878D82A}">
                    <a16:rowId xmlns:a16="http://schemas.microsoft.com/office/drawing/2014/main" val="3671452991"/>
                  </a:ext>
                </a:extLst>
              </a:tr>
              <a:tr h="301752">
                <a:tc>
                  <a:txBody>
                    <a:bodyPr/>
                    <a:lstStyle/>
                    <a:p>
                      <a:r>
                        <a:rPr lang="en-US" sz="1400" dirty="0">
                          <a:solidFill>
                            <a:srgbClr val="4F4F4F"/>
                          </a:solidFill>
                        </a:rPr>
                        <a:t>Low maintenance</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400" b="1" dirty="0">
                          <a:solidFill>
                            <a:srgbClr val="4F4F4F"/>
                          </a:solidFill>
                        </a:rPr>
                        <a:t>◻︎</a:t>
                      </a:r>
                      <a:endParaRPr lang="en-US" sz="1400" dirty="0">
                        <a:solidFill>
                          <a:srgbClr val="4F4F4F"/>
                        </a:solidFill>
                      </a:endParaRPr>
                    </a:p>
                  </a:txBody>
                  <a:tcPr anchor="ctr">
                    <a:solidFill>
                      <a:srgbClr val="F4F6F8"/>
                    </a:solidFill>
                  </a:tcPr>
                </a:tc>
                <a:extLst>
                  <a:ext uri="{0D108BD9-81ED-4DB2-BD59-A6C34878D82A}">
                    <a16:rowId xmlns:a16="http://schemas.microsoft.com/office/drawing/2014/main" val="2031277071"/>
                  </a:ext>
                </a:extLst>
              </a:tr>
              <a:tr h="301752">
                <a:tc>
                  <a:txBody>
                    <a:bodyPr/>
                    <a:lstStyle/>
                    <a:p>
                      <a:r>
                        <a:rPr lang="en-US" sz="1400" dirty="0">
                          <a:solidFill>
                            <a:srgbClr val="4F4F4F"/>
                          </a:solidFill>
                        </a:rPr>
                        <a:t>Low taxes</a:t>
                      </a:r>
                    </a:p>
                  </a:txBody>
                  <a:tcPr anchor="ctr">
                    <a:noFill/>
                  </a:tcPr>
                </a:tc>
                <a:tc>
                  <a:txBody>
                    <a:bodyPr/>
                    <a:lstStyle/>
                    <a:p>
                      <a:pPr algn="ctr"/>
                      <a:r>
                        <a:rPr lang="en-US" sz="1400" b="1" dirty="0">
                          <a:solidFill>
                            <a:srgbClr val="4F4F4F"/>
                          </a:solidFill>
                        </a:rPr>
                        <a:t>◻︎</a:t>
                      </a:r>
                      <a:endParaRPr lang="en-US" sz="1400" dirty="0">
                        <a:solidFill>
                          <a:srgbClr val="4F4F4F"/>
                        </a:solidFill>
                      </a:endParaRPr>
                    </a:p>
                  </a:txBody>
                  <a:tcPr anchor="ctr">
                    <a:noFill/>
                  </a:tcPr>
                </a:tc>
                <a:tc>
                  <a:txBody>
                    <a:bodyPr/>
                    <a:lstStyle/>
                    <a:p>
                      <a:pPr algn="ctr"/>
                      <a:r>
                        <a:rPr lang="en-US" sz="1400" b="1" dirty="0">
                          <a:solidFill>
                            <a:srgbClr val="4F4F4F"/>
                          </a:solidFill>
                        </a:rPr>
                        <a:t>◻︎</a:t>
                      </a:r>
                      <a:endParaRPr lang="en-US" sz="1400" dirty="0">
                        <a:solidFill>
                          <a:srgbClr val="4F4F4F"/>
                        </a:solidFill>
                      </a:endParaRPr>
                    </a:p>
                  </a:txBody>
                  <a:tcPr anchor="ctr">
                    <a:noFill/>
                  </a:tcPr>
                </a:tc>
                <a:extLst>
                  <a:ext uri="{0D108BD9-81ED-4DB2-BD59-A6C34878D82A}">
                    <a16:rowId xmlns:a16="http://schemas.microsoft.com/office/drawing/2014/main" val="4280131929"/>
                  </a:ext>
                </a:extLst>
              </a:tr>
              <a:tr h="301752">
                <a:tc>
                  <a:txBody>
                    <a:bodyPr/>
                    <a:lstStyle/>
                    <a:p>
                      <a:r>
                        <a:rPr lang="en-US" sz="1400" dirty="0">
                          <a:solidFill>
                            <a:srgbClr val="4F4F4F"/>
                          </a:solidFill>
                        </a:rPr>
                        <a:t>Other: ___________________________</a:t>
                      </a: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tc>
                  <a:txBody>
                    <a:bodyPr/>
                    <a:lstStyle/>
                    <a:p>
                      <a:pPr algn="ctr"/>
                      <a:r>
                        <a:rPr lang="en-US" sz="1400" b="1" dirty="0">
                          <a:solidFill>
                            <a:srgbClr val="4F4F4F"/>
                          </a:solidFill>
                        </a:rPr>
                        <a:t>◻︎</a:t>
                      </a:r>
                      <a:endParaRPr lang="en-US" sz="1400" dirty="0">
                        <a:solidFill>
                          <a:srgbClr val="4F4F4F"/>
                        </a:solidFill>
                      </a:endParaRPr>
                    </a:p>
                  </a:txBody>
                  <a:tcPr anchor="ctr">
                    <a:solidFill>
                      <a:srgbClr val="F4F6F8"/>
                    </a:solidFill>
                  </a:tcPr>
                </a:tc>
                <a:extLst>
                  <a:ext uri="{0D108BD9-81ED-4DB2-BD59-A6C34878D82A}">
                    <a16:rowId xmlns:a16="http://schemas.microsoft.com/office/drawing/2014/main" val="4149609109"/>
                  </a:ext>
                </a:extLst>
              </a:tr>
            </a:tbl>
          </a:graphicData>
        </a:graphic>
      </p:graphicFrame>
    </p:spTree>
    <p:extLst>
      <p:ext uri="{BB962C8B-B14F-4D97-AF65-F5344CB8AC3E}">
        <p14:creationId xmlns:p14="http://schemas.microsoft.com/office/powerpoint/2010/main" val="200152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Retirement Vision—The 5 </a:t>
            </a:r>
            <a:r>
              <a:rPr lang="en-US" dirty="0" err="1"/>
              <a:t>Ws</a:t>
            </a:r>
            <a:r>
              <a:rPr lang="en-US" dirty="0"/>
              <a:t> </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248" y="2543588"/>
            <a:ext cx="10381504" cy="1770823"/>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17" name="Rectangle 16"/>
              <p:cNvSpPr/>
              <p:nvPr/>
            </p:nvSpPr>
            <p:spPr>
              <a:xfrm>
                <a:off x="973967"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6069192" cy="1770823"/>
              <a:chOff x="3058034" y="2543588"/>
              <a:chExt cx="6069192"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6C7F973-48AC-A94C-A612-675C4E862522}"/>
                  </a:ext>
                </a:extLst>
              </p:cNvPr>
              <p:cNvSpPr/>
              <p:nvPr/>
            </p:nvSpPr>
            <p:spPr>
              <a:xfrm>
                <a:off x="7356864"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4" name="Rectangle 3">
            <a:extLst>
              <a:ext uri="{FF2B5EF4-FFF2-40B4-BE49-F238E27FC236}">
                <a16:creationId xmlns:a16="http://schemas.microsoft.com/office/drawing/2014/main" id="{D26697FB-E615-46FB-82BE-E334F3374C70}"/>
              </a:ext>
            </a:extLst>
          </p:cNvPr>
          <p:cNvSpPr/>
          <p:nvPr/>
        </p:nvSpPr>
        <p:spPr>
          <a:xfrm>
            <a:off x="3058034"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Tree>
    <p:extLst>
      <p:ext uri="{BB962C8B-B14F-4D97-AF65-F5344CB8AC3E}">
        <p14:creationId xmlns:p14="http://schemas.microsoft.com/office/powerpoint/2010/main" val="164667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lIns="91440" tIns="45720" rIns="91440" bIns="45720" anchor="ctr"/>
          <a:lstStyle/>
          <a:p>
            <a:r>
              <a:rPr lang="en-US" dirty="0"/>
              <a:t>When</a:t>
            </a:r>
          </a:p>
        </p:txBody>
      </p:sp>
      <p:sp>
        <p:nvSpPr>
          <p:cNvPr id="6" name="TextBox 5">
            <a:extLst>
              <a:ext uri="{FF2B5EF4-FFF2-40B4-BE49-F238E27FC236}">
                <a16:creationId xmlns:a16="http://schemas.microsoft.com/office/drawing/2014/main" id="{32C39BBB-D58C-624D-BE88-ADC1C8F6FF8B}"/>
              </a:ext>
            </a:extLst>
          </p:cNvPr>
          <p:cNvSpPr txBox="1"/>
          <p:nvPr/>
        </p:nvSpPr>
        <p:spPr>
          <a:xfrm>
            <a:off x="1434062" y="2537397"/>
            <a:ext cx="4661938" cy="3129062"/>
          </a:xfrm>
          <a:prstGeom prst="rect">
            <a:avLst/>
          </a:prstGeom>
          <a:noFill/>
        </p:spPr>
        <p:txBody>
          <a:bodyPr wrap="square" lIns="0" tIns="0" rIns="0" bIns="0" rtlCol="0" anchor="t">
            <a:spAutoFit/>
          </a:bodyPr>
          <a:lstStyle/>
          <a:p>
            <a:pPr>
              <a:spcAft>
                <a:spcPts val="500"/>
              </a:spcAft>
              <a:buClr>
                <a:schemeClr val="accent2"/>
              </a:buClr>
            </a:pPr>
            <a:r>
              <a:rPr lang="en-US" sz="1700" b="1" dirty="0">
                <a:solidFill>
                  <a:srgbClr val="4F4F4F"/>
                </a:solidFill>
              </a:rPr>
              <a:t>◻︎ </a:t>
            </a:r>
            <a:r>
              <a:rPr lang="en-US" sz="1700" dirty="0">
                <a:solidFill>
                  <a:srgbClr val="4F4F4F"/>
                </a:solidFill>
              </a:rPr>
              <a:t>Financial readiness</a:t>
            </a:r>
          </a:p>
          <a:p>
            <a:pPr>
              <a:spcAft>
                <a:spcPts val="500"/>
              </a:spcAft>
              <a:buClr>
                <a:schemeClr val="accent2"/>
              </a:buClr>
            </a:pPr>
            <a:r>
              <a:rPr lang="en-US" sz="1700" b="1" dirty="0">
                <a:solidFill>
                  <a:srgbClr val="4F4F4F"/>
                </a:solidFill>
              </a:rPr>
              <a:t>◻︎ </a:t>
            </a:r>
            <a:r>
              <a:rPr lang="en-US" sz="1700" dirty="0">
                <a:solidFill>
                  <a:srgbClr val="4F4F4F"/>
                </a:solidFill>
              </a:rPr>
              <a:t>Satisfaction with my job</a:t>
            </a:r>
          </a:p>
          <a:p>
            <a:pPr>
              <a:spcAft>
                <a:spcPts val="500"/>
              </a:spcAft>
              <a:buClr>
                <a:schemeClr val="accent2"/>
              </a:buClr>
            </a:pPr>
            <a:r>
              <a:rPr lang="en-US" sz="1700" b="1" dirty="0">
                <a:solidFill>
                  <a:srgbClr val="4F4F4F"/>
                </a:solidFill>
              </a:rPr>
              <a:t>◻︎ </a:t>
            </a:r>
            <a:r>
              <a:rPr lang="en-US" sz="1700" dirty="0">
                <a:solidFill>
                  <a:srgbClr val="4F4F4F"/>
                </a:solidFill>
              </a:rPr>
              <a:t>Reaching my intended retirement age</a:t>
            </a:r>
          </a:p>
          <a:p>
            <a:pPr>
              <a:spcAft>
                <a:spcPts val="500"/>
              </a:spcAft>
              <a:buClr>
                <a:schemeClr val="accent2"/>
              </a:buClr>
            </a:pPr>
            <a:r>
              <a:rPr lang="en-US" sz="1700" b="1" dirty="0">
                <a:solidFill>
                  <a:srgbClr val="4F4F4F"/>
                </a:solidFill>
              </a:rPr>
              <a:t>◻︎ </a:t>
            </a:r>
            <a:r>
              <a:rPr lang="en-US" sz="1700" dirty="0">
                <a:solidFill>
                  <a:srgbClr val="4F4F4F"/>
                </a:solidFill>
              </a:rPr>
              <a:t>Starting a new chapter/doing other things</a:t>
            </a:r>
          </a:p>
          <a:p>
            <a:pPr>
              <a:spcAft>
                <a:spcPts val="500"/>
              </a:spcAft>
              <a:buClr>
                <a:schemeClr val="accent2"/>
              </a:buClr>
            </a:pPr>
            <a:r>
              <a:rPr lang="en-US" sz="1700" b="1" dirty="0">
                <a:solidFill>
                  <a:srgbClr val="4F4F4F"/>
                </a:solidFill>
              </a:rPr>
              <a:t>◻︎ </a:t>
            </a:r>
            <a:r>
              <a:rPr lang="en-US" sz="1700" dirty="0">
                <a:solidFill>
                  <a:srgbClr val="4F4F4F"/>
                </a:solidFill>
              </a:rPr>
              <a:t>Health-related issues (mine or others) </a:t>
            </a:r>
          </a:p>
          <a:p>
            <a:pPr>
              <a:spcAft>
                <a:spcPts val="500"/>
              </a:spcAft>
              <a:buClr>
                <a:schemeClr val="accent2"/>
              </a:buClr>
            </a:pPr>
            <a:r>
              <a:rPr lang="en-US" sz="1700" b="1" dirty="0">
                <a:solidFill>
                  <a:srgbClr val="4F4F4F"/>
                </a:solidFill>
              </a:rPr>
              <a:t>◻︎ </a:t>
            </a:r>
            <a:r>
              <a:rPr lang="en-US" sz="1700" dirty="0">
                <a:solidFill>
                  <a:srgbClr val="4F4F4F"/>
                </a:solidFill>
              </a:rPr>
              <a:t>Feeling personally/emotionally ready</a:t>
            </a:r>
          </a:p>
          <a:p>
            <a:pPr marL="274320" indent="-274320">
              <a:spcAft>
                <a:spcPts val="500"/>
              </a:spcAft>
              <a:buClr>
                <a:schemeClr val="accent2"/>
              </a:buClr>
            </a:pPr>
            <a:r>
              <a:rPr lang="en-US" sz="1700" b="1" dirty="0">
                <a:solidFill>
                  <a:srgbClr val="4F4F4F"/>
                </a:solidFill>
              </a:rPr>
              <a:t>◻︎ </a:t>
            </a:r>
            <a:r>
              <a:rPr lang="en-US" sz="1700" dirty="0">
                <a:solidFill>
                  <a:srgbClr val="4F4F4F"/>
                </a:solidFill>
              </a:rPr>
              <a:t>Becoming eligible for government benefits</a:t>
            </a:r>
            <a:br>
              <a:rPr lang="en-US" sz="1700" dirty="0">
                <a:solidFill>
                  <a:srgbClr val="4F4F4F"/>
                </a:solidFill>
              </a:rPr>
            </a:br>
            <a:r>
              <a:rPr lang="en-US" sz="1700" dirty="0">
                <a:solidFill>
                  <a:srgbClr val="4F4F4F"/>
                </a:solidFill>
              </a:rPr>
              <a:t>(Social Security, Medicare)</a:t>
            </a:r>
          </a:p>
          <a:p>
            <a:pPr>
              <a:spcAft>
                <a:spcPts val="500"/>
              </a:spcAft>
              <a:buClr>
                <a:schemeClr val="accent2"/>
              </a:buClr>
            </a:pPr>
            <a:r>
              <a:rPr lang="en-US" sz="1700" b="1" dirty="0">
                <a:solidFill>
                  <a:srgbClr val="4F4F4F"/>
                </a:solidFill>
              </a:rPr>
              <a:t>◻︎ </a:t>
            </a:r>
            <a:r>
              <a:rPr lang="en-US" sz="1700" dirty="0">
                <a:solidFill>
                  <a:srgbClr val="4F4F4F"/>
                </a:solidFill>
              </a:rPr>
              <a:t>Spouse’s/partner’s timing</a:t>
            </a:r>
            <a:endParaRPr lang="en-US" sz="1700" dirty="0">
              <a:solidFill>
                <a:srgbClr val="4F4F4F"/>
              </a:solidFill>
              <a:cs typeface="Arial"/>
            </a:endParaRPr>
          </a:p>
          <a:p>
            <a:pPr>
              <a:spcAft>
                <a:spcPts val="500"/>
              </a:spcAft>
              <a:buClr>
                <a:schemeClr val="accent2"/>
              </a:buClr>
            </a:pPr>
            <a:r>
              <a:rPr lang="en-US" sz="1700" b="1" dirty="0">
                <a:solidFill>
                  <a:srgbClr val="4F4F4F"/>
                </a:solidFill>
              </a:rPr>
              <a:t>◻︎ </a:t>
            </a:r>
            <a:r>
              <a:rPr lang="en-US" sz="1700" dirty="0">
                <a:solidFill>
                  <a:srgbClr val="4F4F4F"/>
                </a:solidFill>
              </a:rPr>
              <a:t>Other: __________________________</a:t>
            </a:r>
          </a:p>
        </p:txBody>
      </p:sp>
      <p:sp>
        <p:nvSpPr>
          <p:cNvPr id="7" name="TextBox 6">
            <a:extLst>
              <a:ext uri="{FF2B5EF4-FFF2-40B4-BE49-F238E27FC236}">
                <a16:creationId xmlns:a16="http://schemas.microsoft.com/office/drawing/2014/main" id="{14A45361-D023-5E43-83EB-59A30F99FECE}"/>
              </a:ext>
            </a:extLst>
          </p:cNvPr>
          <p:cNvSpPr txBox="1"/>
          <p:nvPr/>
        </p:nvSpPr>
        <p:spPr>
          <a:xfrm>
            <a:off x="1434062" y="1334124"/>
            <a:ext cx="4276625" cy="923330"/>
          </a:xfrm>
          <a:prstGeom prst="rect">
            <a:avLst/>
          </a:prstGeom>
          <a:noFill/>
        </p:spPr>
        <p:txBody>
          <a:bodyPr wrap="square" lIns="0" tIns="0" rIns="0" bIns="0" rtlCol="0" anchor="t">
            <a:spAutoFit/>
          </a:bodyPr>
          <a:lstStyle/>
          <a:p>
            <a:pPr>
              <a:spcAft>
                <a:spcPts val="1000"/>
              </a:spcAft>
              <a:buClr>
                <a:schemeClr val="accent2"/>
              </a:buClr>
            </a:pPr>
            <a:r>
              <a:rPr lang="en-US" sz="2000" dirty="0">
                <a:solidFill>
                  <a:srgbClr val="4F4F4F"/>
                </a:solidFill>
              </a:rPr>
              <a:t>What are the main factors influencing the timing of your retirement? </a:t>
            </a:r>
            <a:br>
              <a:rPr lang="en-US" sz="2000" dirty="0">
                <a:solidFill>
                  <a:srgbClr val="4F4F4F"/>
                </a:solidFill>
              </a:rPr>
            </a:br>
            <a:r>
              <a:rPr lang="en-US" sz="2000">
                <a:solidFill>
                  <a:srgbClr val="4F4F4F"/>
                </a:solidFill>
              </a:rPr>
              <a:t>Select all that apply.</a:t>
            </a:r>
          </a:p>
        </p:txBody>
      </p:sp>
      <p:sp>
        <p:nvSpPr>
          <p:cNvPr id="8" name="TextBox 7">
            <a:extLst>
              <a:ext uri="{FF2B5EF4-FFF2-40B4-BE49-F238E27FC236}">
                <a16:creationId xmlns:a16="http://schemas.microsoft.com/office/drawing/2014/main" id="{56AC5ACB-68B2-FC43-BE07-8AC0BE706DE9}"/>
              </a:ext>
            </a:extLst>
          </p:cNvPr>
          <p:cNvSpPr txBox="1"/>
          <p:nvPr/>
        </p:nvSpPr>
        <p:spPr>
          <a:xfrm>
            <a:off x="1059305" y="1334124"/>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6</a:t>
            </a:r>
          </a:p>
        </p:txBody>
      </p:sp>
      <p:sp>
        <p:nvSpPr>
          <p:cNvPr id="9" name="TextBox 8">
            <a:extLst>
              <a:ext uri="{FF2B5EF4-FFF2-40B4-BE49-F238E27FC236}">
                <a16:creationId xmlns:a16="http://schemas.microsoft.com/office/drawing/2014/main" id="{70E74E86-806A-9C40-9A9A-32EFF4C6DFB7}"/>
              </a:ext>
            </a:extLst>
          </p:cNvPr>
          <p:cNvSpPr txBox="1"/>
          <p:nvPr/>
        </p:nvSpPr>
        <p:spPr>
          <a:xfrm>
            <a:off x="6770692" y="2537397"/>
            <a:ext cx="4661938" cy="1238801"/>
          </a:xfrm>
          <a:prstGeom prst="rect">
            <a:avLst/>
          </a:prstGeom>
          <a:noFill/>
        </p:spPr>
        <p:txBody>
          <a:bodyPr wrap="square" lIns="0" tIns="0" rIns="0" bIns="0" rtlCol="0" anchor="t">
            <a:spAutoFit/>
          </a:bodyPr>
          <a:lstStyle/>
          <a:p>
            <a:pPr>
              <a:spcAft>
                <a:spcPts val="500"/>
              </a:spcAft>
              <a:buClr>
                <a:schemeClr val="accent2"/>
              </a:buClr>
            </a:pPr>
            <a:r>
              <a:rPr lang="en-US" sz="1700" b="1" dirty="0">
                <a:solidFill>
                  <a:srgbClr val="4F4F4F"/>
                </a:solidFill>
              </a:rPr>
              <a:t>◻︎ </a:t>
            </a:r>
            <a:r>
              <a:rPr lang="en-US" sz="1700" dirty="0">
                <a:solidFill>
                  <a:srgbClr val="4F4F4F"/>
                </a:solidFill>
              </a:rPr>
              <a:t>At age: _______</a:t>
            </a:r>
          </a:p>
          <a:p>
            <a:pPr>
              <a:spcAft>
                <a:spcPts val="500"/>
              </a:spcAft>
              <a:buClr>
                <a:schemeClr val="accent2"/>
              </a:buClr>
            </a:pPr>
            <a:r>
              <a:rPr lang="en-US" sz="1700" b="1" dirty="0">
                <a:solidFill>
                  <a:srgbClr val="4F4F4F"/>
                </a:solidFill>
              </a:rPr>
              <a:t>◻︎ </a:t>
            </a:r>
            <a:r>
              <a:rPr lang="en-US" sz="1700" dirty="0">
                <a:solidFill>
                  <a:srgbClr val="4F4F4F"/>
                </a:solidFill>
              </a:rPr>
              <a:t>When I have </a:t>
            </a:r>
            <a:r>
              <a:rPr lang="en-US" sz="1700">
                <a:solidFill>
                  <a:srgbClr val="4F4F4F"/>
                </a:solidFill>
              </a:rPr>
              <a:t>saved </a:t>
            </a:r>
            <a:r>
              <a:rPr lang="en-US" sz="1700" dirty="0">
                <a:solidFill>
                  <a:srgbClr val="4F4F4F"/>
                </a:solidFill>
              </a:rPr>
              <a:t>$__________</a:t>
            </a:r>
            <a:endParaRPr lang="en-US" sz="1700">
              <a:solidFill>
                <a:srgbClr val="4F4F4F"/>
              </a:solidFill>
              <a:cs typeface="Arial"/>
            </a:endParaRPr>
          </a:p>
          <a:p>
            <a:pPr>
              <a:spcAft>
                <a:spcPts val="500"/>
              </a:spcAft>
              <a:buClr>
                <a:schemeClr val="accent2"/>
              </a:buClr>
            </a:pPr>
            <a:r>
              <a:rPr lang="en-US" sz="1700" b="1" dirty="0">
                <a:solidFill>
                  <a:srgbClr val="4F4F4F"/>
                </a:solidFill>
              </a:rPr>
              <a:t>◻︎ </a:t>
            </a:r>
            <a:r>
              <a:rPr lang="en-US" sz="1700" dirty="0">
                <a:solidFill>
                  <a:srgbClr val="4F4F4F"/>
                </a:solidFill>
              </a:rPr>
              <a:t>Never</a:t>
            </a:r>
          </a:p>
          <a:p>
            <a:pPr>
              <a:spcAft>
                <a:spcPts val="500"/>
              </a:spcAft>
              <a:buClr>
                <a:schemeClr val="accent2"/>
              </a:buClr>
            </a:pPr>
            <a:r>
              <a:rPr lang="en-US" sz="1700" b="1" dirty="0">
                <a:solidFill>
                  <a:srgbClr val="4F4F4F"/>
                </a:solidFill>
              </a:rPr>
              <a:t>◻︎ </a:t>
            </a:r>
            <a:r>
              <a:rPr lang="en-US" sz="1700" dirty="0">
                <a:solidFill>
                  <a:srgbClr val="4F4F4F"/>
                </a:solidFill>
              </a:rPr>
              <a:t>I don’t know</a:t>
            </a:r>
          </a:p>
        </p:txBody>
      </p:sp>
      <p:sp>
        <p:nvSpPr>
          <p:cNvPr id="10" name="TextBox 9">
            <a:extLst>
              <a:ext uri="{FF2B5EF4-FFF2-40B4-BE49-F238E27FC236}">
                <a16:creationId xmlns:a16="http://schemas.microsoft.com/office/drawing/2014/main" id="{82D2942B-D08B-A44F-958A-FBBE33CC0085}"/>
              </a:ext>
            </a:extLst>
          </p:cNvPr>
          <p:cNvSpPr txBox="1"/>
          <p:nvPr/>
        </p:nvSpPr>
        <p:spPr>
          <a:xfrm>
            <a:off x="6770692" y="1334124"/>
            <a:ext cx="4276625" cy="615553"/>
          </a:xfrm>
          <a:prstGeom prst="rect">
            <a:avLst/>
          </a:prstGeom>
          <a:noFill/>
        </p:spPr>
        <p:txBody>
          <a:bodyPr wrap="square" lIns="0" tIns="0" rIns="0" bIns="0" rtlCol="0">
            <a:spAutoFit/>
          </a:bodyPr>
          <a:lstStyle/>
          <a:p>
            <a:pPr>
              <a:spcAft>
                <a:spcPts val="1000"/>
              </a:spcAft>
              <a:buClr>
                <a:schemeClr val="accent2"/>
              </a:buClr>
            </a:pPr>
            <a:r>
              <a:rPr lang="en-US" sz="2000" dirty="0">
                <a:solidFill>
                  <a:srgbClr val="4F4F4F"/>
                </a:solidFill>
              </a:rPr>
              <a:t>When do you plan to retire based on your personal definition of retirement?</a:t>
            </a:r>
          </a:p>
        </p:txBody>
      </p:sp>
      <p:sp>
        <p:nvSpPr>
          <p:cNvPr id="11" name="TextBox 10">
            <a:extLst>
              <a:ext uri="{FF2B5EF4-FFF2-40B4-BE49-F238E27FC236}">
                <a16:creationId xmlns:a16="http://schemas.microsoft.com/office/drawing/2014/main" id="{B92F3C44-91B0-8845-8C71-5F9376D1BA85}"/>
              </a:ext>
            </a:extLst>
          </p:cNvPr>
          <p:cNvSpPr txBox="1"/>
          <p:nvPr/>
        </p:nvSpPr>
        <p:spPr>
          <a:xfrm>
            <a:off x="6395935" y="1334124"/>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7</a:t>
            </a:r>
          </a:p>
        </p:txBody>
      </p:sp>
    </p:spTree>
    <p:extLst>
      <p:ext uri="{BB962C8B-B14F-4D97-AF65-F5344CB8AC3E}">
        <p14:creationId xmlns:p14="http://schemas.microsoft.com/office/powerpoint/2010/main" val="383645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AA97B-C154-5B43-9954-CCA731A24889}"/>
              </a:ext>
            </a:extLst>
          </p:cNvPr>
          <p:cNvSpPr>
            <a:spLocks noGrp="1"/>
          </p:cNvSpPr>
          <p:nvPr>
            <p:ph type="title"/>
          </p:nvPr>
        </p:nvSpPr>
        <p:spPr/>
        <p:txBody>
          <a:bodyPr/>
          <a:lstStyle/>
          <a:p>
            <a:r>
              <a:rPr lang="en-US" dirty="0"/>
              <a:t>Retirement Vision—The 5 </a:t>
            </a:r>
            <a:r>
              <a:rPr lang="en-US" dirty="0" err="1"/>
              <a:t>Ws</a:t>
            </a:r>
            <a:r>
              <a:rPr lang="en-US" dirty="0"/>
              <a:t> </a:t>
            </a:r>
          </a:p>
        </p:txBody>
      </p:sp>
      <p:grpSp>
        <p:nvGrpSpPr>
          <p:cNvPr id="13" name="Group 12">
            <a:extLst>
              <a:ext uri="{FF2B5EF4-FFF2-40B4-BE49-F238E27FC236}">
                <a16:creationId xmlns:a16="http://schemas.microsoft.com/office/drawing/2014/main" id="{A69F1A12-872A-114C-AB41-EFC3B8A136D0}"/>
              </a:ext>
            </a:extLst>
          </p:cNvPr>
          <p:cNvGrpSpPr/>
          <p:nvPr/>
        </p:nvGrpSpPr>
        <p:grpSpPr>
          <a:xfrm>
            <a:off x="905248" y="2543588"/>
            <a:ext cx="10381504" cy="1770823"/>
            <a:chOff x="905248" y="2543588"/>
            <a:chExt cx="10381504" cy="1770823"/>
          </a:xfrm>
        </p:grpSpPr>
        <p:grpSp>
          <p:nvGrpSpPr>
            <p:cNvPr id="2" name="Group 1">
              <a:extLst>
                <a:ext uri="{FF2B5EF4-FFF2-40B4-BE49-F238E27FC236}">
                  <a16:creationId xmlns:a16="http://schemas.microsoft.com/office/drawing/2014/main" id="{5D9DD47A-5FEF-414A-AFF0-DDA19CFB430E}"/>
                </a:ext>
              </a:extLst>
            </p:cNvPr>
            <p:cNvGrpSpPr/>
            <p:nvPr/>
          </p:nvGrpSpPr>
          <p:grpSpPr>
            <a:xfrm>
              <a:off x="905248" y="2543588"/>
              <a:ext cx="1770362" cy="1770823"/>
              <a:chOff x="973967" y="2595785"/>
              <a:chExt cx="1770362" cy="1770823"/>
            </a:xfrm>
          </p:grpSpPr>
          <p:sp>
            <p:nvSpPr>
              <p:cNvPr id="12" name="Rectangle 11"/>
              <p:cNvSpPr/>
              <p:nvPr/>
            </p:nvSpPr>
            <p:spPr>
              <a:xfrm>
                <a:off x="973967"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17" name="Rectangle 16"/>
              <p:cNvSpPr/>
              <p:nvPr/>
            </p:nvSpPr>
            <p:spPr>
              <a:xfrm>
                <a:off x="973967"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WHO</a:t>
                </a:r>
              </a:p>
            </p:txBody>
          </p:sp>
          <p:grpSp>
            <p:nvGrpSpPr>
              <p:cNvPr id="3" name="Group 2">
                <a:extLst>
                  <a:ext uri="{FF2B5EF4-FFF2-40B4-BE49-F238E27FC236}">
                    <a16:creationId xmlns:a16="http://schemas.microsoft.com/office/drawing/2014/main" id="{D0C29165-B762-FC4D-A115-7C6CD20515F5}"/>
                  </a:ext>
                </a:extLst>
              </p:cNvPr>
              <p:cNvGrpSpPr/>
              <p:nvPr/>
            </p:nvGrpSpPr>
            <p:grpSpPr>
              <a:xfrm>
                <a:off x="1356863" y="2909599"/>
                <a:ext cx="1005334" cy="731520"/>
                <a:chOff x="1208009" y="3264636"/>
                <a:chExt cx="1005334" cy="731520"/>
              </a:xfrm>
            </p:grpSpPr>
            <p:grpSp>
              <p:nvGrpSpPr>
                <p:cNvPr id="53" name="Group 52">
                  <a:extLst>
                    <a:ext uri="{FF2B5EF4-FFF2-40B4-BE49-F238E27FC236}">
                      <a16:creationId xmlns:a16="http://schemas.microsoft.com/office/drawing/2014/main" id="{6BF79ECC-A41A-BA4D-867C-8B39367699DB}"/>
                    </a:ext>
                  </a:extLst>
                </p:cNvPr>
                <p:cNvGrpSpPr>
                  <a:grpSpLocks noChangeAspect="1"/>
                </p:cNvGrpSpPr>
                <p:nvPr/>
              </p:nvGrpSpPr>
              <p:grpSpPr>
                <a:xfrm>
                  <a:off x="1208009" y="3356076"/>
                  <a:ext cx="602427" cy="640080"/>
                  <a:chOff x="1035277" y="1475225"/>
                  <a:chExt cx="304800" cy="323851"/>
                </a:xfrm>
              </p:grpSpPr>
              <p:sp>
                <p:nvSpPr>
                  <p:cNvPr id="54" name="Freeform 49">
                    <a:extLst>
                      <a:ext uri="{FF2B5EF4-FFF2-40B4-BE49-F238E27FC236}">
                        <a16:creationId xmlns:a16="http://schemas.microsoft.com/office/drawing/2014/main" id="{814F8BC8-8853-7B4E-8D3E-B3B81E114EB8}"/>
                      </a:ext>
                    </a:extLst>
                  </p:cNvPr>
                  <p:cNvSpPr>
                    <a:spLocks/>
                  </p:cNvSpPr>
                  <p:nvPr/>
                </p:nvSpPr>
                <p:spPr bwMode="auto">
                  <a:xfrm>
                    <a:off x="1035277" y="1651438"/>
                    <a:ext cx="304800" cy="147638"/>
                  </a:xfrm>
                  <a:custGeom>
                    <a:avLst/>
                    <a:gdLst>
                      <a:gd name="T0" fmla="*/ 24 w 64"/>
                      <a:gd name="T1" fmla="*/ 1 h 31"/>
                      <a:gd name="T2" fmla="*/ 24 w 64"/>
                      <a:gd name="T3" fmla="*/ 9 h 31"/>
                      <a:gd name="T4" fmla="*/ 6 w 64"/>
                      <a:gd name="T5" fmla="*/ 16 h 31"/>
                      <a:gd name="T6" fmla="*/ 0 w 64"/>
                      <a:gd name="T7" fmla="*/ 25 h 31"/>
                      <a:gd name="T8" fmla="*/ 0 w 64"/>
                      <a:gd name="T9" fmla="*/ 31 h 31"/>
                      <a:gd name="T10" fmla="*/ 64 w 64"/>
                      <a:gd name="T11" fmla="*/ 31 h 31"/>
                      <a:gd name="T12" fmla="*/ 64 w 64"/>
                      <a:gd name="T13" fmla="*/ 25 h 31"/>
                      <a:gd name="T14" fmla="*/ 57 w 64"/>
                      <a:gd name="T15" fmla="*/ 16 h 31"/>
                      <a:gd name="T16" fmla="*/ 40 w 64"/>
                      <a:gd name="T17" fmla="*/ 9 h 31"/>
                      <a:gd name="T18" fmla="*/ 40 w 6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
                        <a:moveTo>
                          <a:pt x="24" y="1"/>
                        </a:moveTo>
                        <a:cubicBezTo>
                          <a:pt x="24" y="9"/>
                          <a:pt x="24" y="9"/>
                          <a:pt x="24" y="9"/>
                        </a:cubicBezTo>
                        <a:cubicBezTo>
                          <a:pt x="6" y="16"/>
                          <a:pt x="6" y="16"/>
                          <a:pt x="6" y="16"/>
                        </a:cubicBezTo>
                        <a:cubicBezTo>
                          <a:pt x="2" y="17"/>
                          <a:pt x="0" y="21"/>
                          <a:pt x="0" y="25"/>
                        </a:cubicBezTo>
                        <a:cubicBezTo>
                          <a:pt x="0" y="31"/>
                          <a:pt x="0" y="31"/>
                          <a:pt x="0" y="31"/>
                        </a:cubicBezTo>
                        <a:cubicBezTo>
                          <a:pt x="64" y="31"/>
                          <a:pt x="64" y="31"/>
                          <a:pt x="64" y="31"/>
                        </a:cubicBezTo>
                        <a:cubicBezTo>
                          <a:pt x="64" y="25"/>
                          <a:pt x="64" y="25"/>
                          <a:pt x="64" y="25"/>
                        </a:cubicBezTo>
                        <a:cubicBezTo>
                          <a:pt x="64" y="21"/>
                          <a:pt x="61" y="17"/>
                          <a:pt x="57" y="16"/>
                        </a:cubicBezTo>
                        <a:cubicBezTo>
                          <a:pt x="40" y="9"/>
                          <a:pt x="40" y="9"/>
                          <a:pt x="40" y="9"/>
                        </a:cubicBezTo>
                        <a:cubicBezTo>
                          <a:pt x="40" y="0"/>
                          <a:pt x="40" y="0"/>
                          <a:pt x="40" y="0"/>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CEF95358-279C-9F40-B4A6-28E6FFFB1750}"/>
                      </a:ext>
                    </a:extLst>
                  </p:cNvPr>
                  <p:cNvSpPr>
                    <a:spLocks noChangeArrowheads="1"/>
                  </p:cNvSpPr>
                  <p:nvPr/>
                </p:nvSpPr>
                <p:spPr bwMode="auto">
                  <a:xfrm>
                    <a:off x="1101952" y="1475225"/>
                    <a:ext cx="161925" cy="190500"/>
                  </a:xfrm>
                  <a:prstGeom prst="ellipse">
                    <a:avLst/>
                  </a:pr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A0FEA2C8-40F9-384A-B4C0-03126BAF0E9E}"/>
                      </a:ext>
                    </a:extLst>
                  </p:cNvPr>
                  <p:cNvSpPr>
                    <a:spLocks/>
                  </p:cNvSpPr>
                  <p:nvPr/>
                </p:nvSpPr>
                <p:spPr bwMode="auto">
                  <a:xfrm>
                    <a:off x="1106715" y="1532375"/>
                    <a:ext cx="157163" cy="33338"/>
                  </a:xfrm>
                  <a:custGeom>
                    <a:avLst/>
                    <a:gdLst>
                      <a:gd name="T0" fmla="*/ 33 w 33"/>
                      <a:gd name="T1" fmla="*/ 6 h 7"/>
                      <a:gd name="T2" fmla="*/ 31 w 33"/>
                      <a:gd name="T3" fmla="*/ 6 h 7"/>
                      <a:gd name="T4" fmla="*/ 19 w 33"/>
                      <a:gd name="T5" fmla="*/ 0 h 7"/>
                      <a:gd name="T6" fmla="*/ 6 w 33"/>
                      <a:gd name="T7" fmla="*/ 6 h 7"/>
                      <a:gd name="T8" fmla="*/ 0 w 33"/>
                      <a:gd name="T9" fmla="*/ 4 h 7"/>
                    </a:gdLst>
                    <a:ahLst/>
                    <a:cxnLst>
                      <a:cxn ang="0">
                        <a:pos x="T0" y="T1"/>
                      </a:cxn>
                      <a:cxn ang="0">
                        <a:pos x="T2" y="T3"/>
                      </a:cxn>
                      <a:cxn ang="0">
                        <a:pos x="T4" y="T5"/>
                      </a:cxn>
                      <a:cxn ang="0">
                        <a:pos x="T6" y="T7"/>
                      </a:cxn>
                      <a:cxn ang="0">
                        <a:pos x="T8" y="T9"/>
                      </a:cxn>
                    </a:cxnLst>
                    <a:rect l="0" t="0" r="r" b="b"/>
                    <a:pathLst>
                      <a:path w="33" h="7">
                        <a:moveTo>
                          <a:pt x="33" y="6"/>
                        </a:moveTo>
                        <a:cubicBezTo>
                          <a:pt x="32" y="6"/>
                          <a:pt x="32" y="6"/>
                          <a:pt x="31" y="6"/>
                        </a:cubicBezTo>
                        <a:cubicBezTo>
                          <a:pt x="26" y="7"/>
                          <a:pt x="22" y="5"/>
                          <a:pt x="19" y="0"/>
                        </a:cubicBezTo>
                        <a:cubicBezTo>
                          <a:pt x="17" y="3"/>
                          <a:pt x="11" y="6"/>
                          <a:pt x="6" y="6"/>
                        </a:cubicBezTo>
                        <a:cubicBezTo>
                          <a:pt x="4" y="6"/>
                          <a:pt x="2" y="6"/>
                          <a:pt x="0" y="4"/>
                        </a:cubicBezTo>
                      </a:path>
                    </a:pathLst>
                  </a:custGeom>
                  <a:noFill/>
                  <a:ln w="317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Freeform 131">
                  <a:extLst>
                    <a:ext uri="{FF2B5EF4-FFF2-40B4-BE49-F238E27FC236}">
                      <a16:creationId xmlns:a16="http://schemas.microsoft.com/office/drawing/2014/main" id="{2F286837-80CE-774C-B1EB-7C18C4B4E245}"/>
                    </a:ext>
                  </a:extLst>
                </p:cNvPr>
                <p:cNvSpPr>
                  <a:spLocks noChangeAspect="1"/>
                </p:cNvSpPr>
                <p:nvPr/>
              </p:nvSpPr>
              <p:spPr bwMode="auto">
                <a:xfrm flipH="1">
                  <a:off x="1706904" y="3264636"/>
                  <a:ext cx="506439" cy="731520"/>
                </a:xfrm>
                <a:custGeom>
                  <a:avLst/>
                  <a:gdLst>
                    <a:gd name="T0" fmla="*/ 45 w 45"/>
                    <a:gd name="T1" fmla="*/ 44 h 65"/>
                    <a:gd name="T2" fmla="*/ 37 w 45"/>
                    <a:gd name="T3" fmla="*/ 41 h 65"/>
                    <a:gd name="T4" fmla="*/ 37 w 45"/>
                    <a:gd name="T5" fmla="*/ 33 h 65"/>
                    <a:gd name="T6" fmla="*/ 42 w 45"/>
                    <a:gd name="T7" fmla="*/ 23 h 65"/>
                    <a:gd name="T8" fmla="*/ 42 w 45"/>
                    <a:gd name="T9" fmla="*/ 16 h 65"/>
                    <a:gd name="T10" fmla="*/ 44 w 45"/>
                    <a:gd name="T11" fmla="*/ 6 h 65"/>
                    <a:gd name="T12" fmla="*/ 22 w 45"/>
                    <a:gd name="T13" fmla="*/ 6 h 65"/>
                    <a:gd name="T14" fmla="*/ 18 w 45"/>
                    <a:gd name="T15" fmla="*/ 16 h 65"/>
                    <a:gd name="T16" fmla="*/ 18 w 45"/>
                    <a:gd name="T17" fmla="*/ 23 h 65"/>
                    <a:gd name="T18" fmla="*/ 24 w 45"/>
                    <a:gd name="T19" fmla="*/ 35 h 65"/>
                    <a:gd name="T20" fmla="*/ 24 w 45"/>
                    <a:gd name="T21" fmla="*/ 41 h 65"/>
                    <a:gd name="T22" fmla="*/ 1 w 45"/>
                    <a:gd name="T23" fmla="*/ 51 h 65"/>
                    <a:gd name="T24" fmla="*/ 0 w 45"/>
                    <a:gd name="T25" fmla="*/ 65 h 65"/>
                    <a:gd name="T26" fmla="*/ 34 w 45"/>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5">
                      <a:moveTo>
                        <a:pt x="45" y="44"/>
                      </a:moveTo>
                      <a:cubicBezTo>
                        <a:pt x="42" y="43"/>
                        <a:pt x="40" y="42"/>
                        <a:pt x="37" y="41"/>
                      </a:cubicBezTo>
                      <a:cubicBezTo>
                        <a:pt x="37" y="33"/>
                        <a:pt x="37" y="33"/>
                        <a:pt x="37" y="33"/>
                      </a:cubicBezTo>
                      <a:cubicBezTo>
                        <a:pt x="37" y="33"/>
                        <a:pt x="42" y="31"/>
                        <a:pt x="42" y="23"/>
                      </a:cubicBezTo>
                      <a:cubicBezTo>
                        <a:pt x="44" y="23"/>
                        <a:pt x="44" y="16"/>
                        <a:pt x="42" y="16"/>
                      </a:cubicBezTo>
                      <a:cubicBezTo>
                        <a:pt x="42" y="15"/>
                        <a:pt x="45" y="10"/>
                        <a:pt x="44" y="6"/>
                      </a:cubicBezTo>
                      <a:cubicBezTo>
                        <a:pt x="42" y="0"/>
                        <a:pt x="23" y="0"/>
                        <a:pt x="22" y="6"/>
                      </a:cubicBezTo>
                      <a:cubicBezTo>
                        <a:pt x="14" y="4"/>
                        <a:pt x="18" y="15"/>
                        <a:pt x="18" y="16"/>
                      </a:cubicBezTo>
                      <a:cubicBezTo>
                        <a:pt x="16" y="16"/>
                        <a:pt x="16" y="23"/>
                        <a:pt x="18" y="23"/>
                      </a:cubicBezTo>
                      <a:cubicBezTo>
                        <a:pt x="18" y="31"/>
                        <a:pt x="24" y="35"/>
                        <a:pt x="24" y="35"/>
                      </a:cubicBezTo>
                      <a:cubicBezTo>
                        <a:pt x="24" y="41"/>
                        <a:pt x="24" y="41"/>
                        <a:pt x="24" y="41"/>
                      </a:cubicBezTo>
                      <a:cubicBezTo>
                        <a:pt x="14" y="45"/>
                        <a:pt x="3" y="47"/>
                        <a:pt x="1" y="51"/>
                      </a:cubicBezTo>
                      <a:cubicBezTo>
                        <a:pt x="0" y="56"/>
                        <a:pt x="0" y="65"/>
                        <a:pt x="0" y="65"/>
                      </a:cubicBezTo>
                      <a:cubicBezTo>
                        <a:pt x="34" y="65"/>
                        <a:pt x="34" y="65"/>
                        <a:pt x="34" y="65"/>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C8215389-CDBA-AC4B-A7E4-45341E7AEE2F}"/>
                </a:ext>
              </a:extLst>
            </p:cNvPr>
            <p:cNvGrpSpPr/>
            <p:nvPr/>
          </p:nvGrpSpPr>
          <p:grpSpPr>
            <a:xfrm>
              <a:off x="3058034" y="2543588"/>
              <a:ext cx="8225796" cy="1770823"/>
              <a:chOff x="3058034" y="2543588"/>
              <a:chExt cx="8225796" cy="1770823"/>
            </a:xfrm>
          </p:grpSpPr>
          <p:grpSp>
            <p:nvGrpSpPr>
              <p:cNvPr id="24" name="Group 23">
                <a:extLst>
                  <a:ext uri="{FF2B5EF4-FFF2-40B4-BE49-F238E27FC236}">
                    <a16:creationId xmlns:a16="http://schemas.microsoft.com/office/drawing/2014/main" id="{3EC356C2-A57B-AD46-880D-DB2EF7BCF2C6}"/>
                  </a:ext>
                </a:extLst>
              </p:cNvPr>
              <p:cNvGrpSpPr>
                <a:grpSpLocks noChangeAspect="1"/>
              </p:cNvGrpSpPr>
              <p:nvPr/>
            </p:nvGrpSpPr>
            <p:grpSpPr>
              <a:xfrm>
                <a:off x="3529283" y="2847639"/>
                <a:ext cx="803114" cy="731520"/>
                <a:chOff x="7082065" y="1619417"/>
                <a:chExt cx="409575" cy="373063"/>
              </a:xfrm>
            </p:grpSpPr>
            <p:sp>
              <p:nvSpPr>
                <p:cNvPr id="25" name="Freeform 116">
                  <a:extLst>
                    <a:ext uri="{FF2B5EF4-FFF2-40B4-BE49-F238E27FC236}">
                      <a16:creationId xmlns:a16="http://schemas.microsoft.com/office/drawing/2014/main" id="{AAC8D814-CD89-424E-BA33-AE32EEA3D87F}"/>
                    </a:ext>
                  </a:extLst>
                </p:cNvPr>
                <p:cNvSpPr>
                  <a:spLocks/>
                </p:cNvSpPr>
                <p:nvPr/>
              </p:nvSpPr>
              <p:spPr bwMode="auto">
                <a:xfrm>
                  <a:off x="7082065" y="1619417"/>
                  <a:ext cx="409575" cy="373063"/>
                </a:xfrm>
                <a:custGeom>
                  <a:avLst/>
                  <a:gdLst>
                    <a:gd name="T0" fmla="*/ 16 w 86"/>
                    <a:gd name="T1" fmla="*/ 71 h 78"/>
                    <a:gd name="T2" fmla="*/ 15 w 86"/>
                    <a:gd name="T3" fmla="*/ 15 h 78"/>
                    <a:gd name="T4" fmla="*/ 69 w 86"/>
                    <a:gd name="T5" fmla="*/ 16 h 78"/>
                    <a:gd name="T6" fmla="*/ 71 w 86"/>
                    <a:gd name="T7" fmla="*/ 71 h 78"/>
                    <a:gd name="T8" fmla="*/ 44 w 86"/>
                    <a:gd name="T9" fmla="*/ 71 h 78"/>
                    <a:gd name="T10" fmla="*/ 29 w 86"/>
                    <a:gd name="T11" fmla="*/ 56 h 78"/>
                    <a:gd name="T12" fmla="*/ 24 w 86"/>
                    <a:gd name="T13" fmla="*/ 55 h 78"/>
                    <a:gd name="T14" fmla="*/ 25 w 86"/>
                    <a:gd name="T15" fmla="*/ 61 h 78"/>
                    <a:gd name="T16" fmla="*/ 25 w 86"/>
                    <a:gd name="T17" fmla="*/ 71 h 78"/>
                    <a:gd name="T18" fmla="*/ 16 w 86"/>
                    <a:gd name="T19"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78">
                      <a:moveTo>
                        <a:pt x="16" y="71"/>
                      </a:moveTo>
                      <a:cubicBezTo>
                        <a:pt x="1" y="56"/>
                        <a:pt x="0" y="30"/>
                        <a:pt x="15" y="15"/>
                      </a:cubicBezTo>
                      <a:cubicBezTo>
                        <a:pt x="30" y="0"/>
                        <a:pt x="54" y="1"/>
                        <a:pt x="69" y="16"/>
                      </a:cubicBezTo>
                      <a:cubicBezTo>
                        <a:pt x="85" y="31"/>
                        <a:pt x="86" y="56"/>
                        <a:pt x="71" y="71"/>
                      </a:cubicBezTo>
                      <a:cubicBezTo>
                        <a:pt x="64" y="78"/>
                        <a:pt x="51" y="78"/>
                        <a:pt x="44" y="71"/>
                      </a:cubicBezTo>
                      <a:cubicBezTo>
                        <a:pt x="29" y="56"/>
                        <a:pt x="29" y="56"/>
                        <a:pt x="29" y="56"/>
                      </a:cubicBezTo>
                      <a:cubicBezTo>
                        <a:pt x="27" y="53"/>
                        <a:pt x="25" y="53"/>
                        <a:pt x="24" y="55"/>
                      </a:cubicBezTo>
                      <a:cubicBezTo>
                        <a:pt x="23" y="56"/>
                        <a:pt x="23" y="59"/>
                        <a:pt x="25" y="61"/>
                      </a:cubicBezTo>
                      <a:cubicBezTo>
                        <a:pt x="28" y="64"/>
                        <a:pt x="28" y="68"/>
                        <a:pt x="25" y="71"/>
                      </a:cubicBezTo>
                      <a:cubicBezTo>
                        <a:pt x="23" y="73"/>
                        <a:pt x="19" y="73"/>
                        <a:pt x="16" y="71"/>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7">
                  <a:extLst>
                    <a:ext uri="{FF2B5EF4-FFF2-40B4-BE49-F238E27FC236}">
                      <a16:creationId xmlns:a16="http://schemas.microsoft.com/office/drawing/2014/main" id="{24478066-1D2A-BC47-A550-763455DFF54A}"/>
                    </a:ext>
                  </a:extLst>
                </p:cNvPr>
                <p:cNvSpPr>
                  <a:spLocks/>
                </p:cNvSpPr>
                <p:nvPr/>
              </p:nvSpPr>
              <p:spPr bwMode="auto">
                <a:xfrm>
                  <a:off x="7324952" y="1714667"/>
                  <a:ext cx="57150" cy="58738"/>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8">
                  <a:extLst>
                    <a:ext uri="{FF2B5EF4-FFF2-40B4-BE49-F238E27FC236}">
                      <a16:creationId xmlns:a16="http://schemas.microsoft.com/office/drawing/2014/main" id="{001CD7CC-174F-434E-8613-C7F9B9E34C0D}"/>
                    </a:ext>
                  </a:extLst>
                </p:cNvPr>
                <p:cNvSpPr>
                  <a:spLocks/>
                </p:cNvSpPr>
                <p:nvPr/>
              </p:nvSpPr>
              <p:spPr bwMode="auto">
                <a:xfrm>
                  <a:off x="7377340" y="1801980"/>
                  <a:ext cx="42863" cy="42863"/>
                </a:xfrm>
                <a:custGeom>
                  <a:avLst/>
                  <a:gdLst>
                    <a:gd name="T0" fmla="*/ 2 w 9"/>
                    <a:gd name="T1" fmla="*/ 7 h 9"/>
                    <a:gd name="T2" fmla="*/ 2 w 9"/>
                    <a:gd name="T3" fmla="*/ 2 h 9"/>
                    <a:gd name="T4" fmla="*/ 7 w 9"/>
                    <a:gd name="T5" fmla="*/ 2 h 9"/>
                    <a:gd name="T6" fmla="*/ 7 w 9"/>
                    <a:gd name="T7" fmla="*/ 7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0" y="6"/>
                        <a:pt x="0" y="3"/>
                        <a:pt x="2" y="2"/>
                      </a:cubicBezTo>
                      <a:cubicBezTo>
                        <a:pt x="3" y="0"/>
                        <a:pt x="6" y="0"/>
                        <a:pt x="7" y="2"/>
                      </a:cubicBezTo>
                      <a:cubicBezTo>
                        <a:pt x="9" y="3"/>
                        <a:pt x="9" y="6"/>
                        <a:pt x="7" y="7"/>
                      </a:cubicBezTo>
                      <a:cubicBezTo>
                        <a:pt x="6" y="9"/>
                        <a:pt x="3" y="9"/>
                        <a:pt x="2" y="7"/>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9">
                  <a:extLst>
                    <a:ext uri="{FF2B5EF4-FFF2-40B4-BE49-F238E27FC236}">
                      <a16:creationId xmlns:a16="http://schemas.microsoft.com/office/drawing/2014/main" id="{C65DFA4F-C823-384E-980F-E5AB0290C29D}"/>
                    </a:ext>
                  </a:extLst>
                </p:cNvPr>
                <p:cNvSpPr>
                  <a:spLocks/>
                </p:cNvSpPr>
                <p:nvPr/>
              </p:nvSpPr>
              <p:spPr bwMode="auto">
                <a:xfrm>
                  <a:off x="7320190" y="1868655"/>
                  <a:ext cx="66675" cy="71438"/>
                </a:xfrm>
                <a:custGeom>
                  <a:avLst/>
                  <a:gdLst>
                    <a:gd name="T0" fmla="*/ 2 w 14"/>
                    <a:gd name="T1" fmla="*/ 12 h 15"/>
                    <a:gd name="T2" fmla="*/ 2 w 14"/>
                    <a:gd name="T3" fmla="*/ 3 h 15"/>
                    <a:gd name="T4" fmla="*/ 12 w 14"/>
                    <a:gd name="T5" fmla="*/ 3 h 15"/>
                    <a:gd name="T6" fmla="*/ 12 w 14"/>
                    <a:gd name="T7" fmla="*/ 12 h 15"/>
                    <a:gd name="T8" fmla="*/ 2 w 14"/>
                    <a:gd name="T9" fmla="*/ 12 h 15"/>
                  </a:gdLst>
                  <a:ahLst/>
                  <a:cxnLst>
                    <a:cxn ang="0">
                      <a:pos x="T0" y="T1"/>
                    </a:cxn>
                    <a:cxn ang="0">
                      <a:pos x="T2" y="T3"/>
                    </a:cxn>
                    <a:cxn ang="0">
                      <a:pos x="T4" y="T5"/>
                    </a:cxn>
                    <a:cxn ang="0">
                      <a:pos x="T6" y="T7"/>
                    </a:cxn>
                    <a:cxn ang="0">
                      <a:pos x="T8" y="T9"/>
                    </a:cxn>
                  </a:cxnLst>
                  <a:rect l="0" t="0" r="r" b="b"/>
                  <a:pathLst>
                    <a:path w="14" h="15">
                      <a:moveTo>
                        <a:pt x="2" y="12"/>
                      </a:moveTo>
                      <a:cubicBezTo>
                        <a:pt x="0" y="9"/>
                        <a:pt x="0" y="5"/>
                        <a:pt x="2" y="3"/>
                      </a:cubicBezTo>
                      <a:cubicBezTo>
                        <a:pt x="5" y="0"/>
                        <a:pt x="9" y="0"/>
                        <a:pt x="12" y="3"/>
                      </a:cubicBezTo>
                      <a:cubicBezTo>
                        <a:pt x="14" y="5"/>
                        <a:pt x="14" y="9"/>
                        <a:pt x="12" y="12"/>
                      </a:cubicBezTo>
                      <a:cubicBezTo>
                        <a:pt x="9" y="15"/>
                        <a:pt x="5" y="15"/>
                        <a:pt x="2" y="1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E300DF0-35A6-8640-B92C-3DE59C4E3E9B}"/>
                    </a:ext>
                  </a:extLst>
                </p:cNvPr>
                <p:cNvSpPr>
                  <a:spLocks/>
                </p:cNvSpPr>
                <p:nvPr/>
              </p:nvSpPr>
              <p:spPr bwMode="auto">
                <a:xfrm>
                  <a:off x="7224940" y="1700380"/>
                  <a:ext cx="57150" cy="53975"/>
                </a:xfrm>
                <a:custGeom>
                  <a:avLst/>
                  <a:gdLst>
                    <a:gd name="T0" fmla="*/ 10 w 12"/>
                    <a:gd name="T1" fmla="*/ 2 h 11"/>
                    <a:gd name="T2" fmla="*/ 10 w 12"/>
                    <a:gd name="T3" fmla="*/ 9 h 11"/>
                    <a:gd name="T4" fmla="*/ 2 w 12"/>
                    <a:gd name="T5" fmla="*/ 9 h 11"/>
                    <a:gd name="T6" fmla="*/ 2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4" y="11"/>
                        <a:pt x="2" y="9"/>
                      </a:cubicBezTo>
                      <a:cubicBezTo>
                        <a:pt x="0" y="7"/>
                        <a:pt x="0" y="4"/>
                        <a:pt x="2" y="2"/>
                      </a:cubicBezTo>
                      <a:cubicBezTo>
                        <a:pt x="4" y="0"/>
                        <a:pt x="8" y="0"/>
                        <a:pt x="10" y="2"/>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26C7F973-48AC-A94C-A612-675C4E862522}"/>
                  </a:ext>
                </a:extLst>
              </p:cNvPr>
              <p:cNvSpPr/>
              <p:nvPr/>
            </p:nvSpPr>
            <p:spPr>
              <a:xfrm>
                <a:off x="9513468" y="2543588"/>
                <a:ext cx="1770362" cy="1770823"/>
              </a:xfrm>
              <a:prstGeom prst="rect">
                <a:avLst/>
              </a:prstGeom>
              <a:noFill/>
              <a:ln w="1016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59" name="Rectangle 58">
                <a:extLst>
                  <a:ext uri="{FF2B5EF4-FFF2-40B4-BE49-F238E27FC236}">
                    <a16:creationId xmlns:a16="http://schemas.microsoft.com/office/drawing/2014/main" id="{5F53F73E-BEA4-4041-8E57-B70E2115F6FE}"/>
                  </a:ext>
                </a:extLst>
              </p:cNvPr>
              <p:cNvSpPr/>
              <p:nvPr/>
            </p:nvSpPr>
            <p:spPr>
              <a:xfrm>
                <a:off x="3058034"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WHAT</a:t>
                </a:r>
              </a:p>
            </p:txBody>
          </p:sp>
        </p:grpSp>
        <p:grpSp>
          <p:nvGrpSpPr>
            <p:cNvPr id="7" name="Group 6">
              <a:extLst>
                <a:ext uri="{FF2B5EF4-FFF2-40B4-BE49-F238E27FC236}">
                  <a16:creationId xmlns:a16="http://schemas.microsoft.com/office/drawing/2014/main" id="{504E419B-DEAE-014B-B11B-72B4554B06FD}"/>
                </a:ext>
              </a:extLst>
            </p:cNvPr>
            <p:cNvGrpSpPr/>
            <p:nvPr/>
          </p:nvGrpSpPr>
          <p:grpSpPr>
            <a:xfrm>
              <a:off x="7363606" y="2543588"/>
              <a:ext cx="1770362" cy="1770823"/>
              <a:chOff x="7423745" y="2595785"/>
              <a:chExt cx="1770362" cy="1770823"/>
            </a:xfrm>
          </p:grpSpPr>
          <p:grpSp>
            <p:nvGrpSpPr>
              <p:cNvPr id="41" name="Group 40">
                <a:extLst>
                  <a:ext uri="{FF2B5EF4-FFF2-40B4-BE49-F238E27FC236}">
                    <a16:creationId xmlns:a16="http://schemas.microsoft.com/office/drawing/2014/main" id="{059DB598-AAA5-4344-9F57-2B3D53D6B18B}"/>
                  </a:ext>
                </a:extLst>
              </p:cNvPr>
              <p:cNvGrpSpPr>
                <a:grpSpLocks noChangeAspect="1"/>
              </p:cNvGrpSpPr>
              <p:nvPr/>
            </p:nvGrpSpPr>
            <p:grpSpPr>
              <a:xfrm>
                <a:off x="7983269" y="2968565"/>
                <a:ext cx="640080" cy="640080"/>
                <a:chOff x="997902" y="2238177"/>
                <a:chExt cx="366712" cy="366712"/>
              </a:xfrm>
            </p:grpSpPr>
            <p:sp>
              <p:nvSpPr>
                <p:cNvPr id="42" name="Freeform 84">
                  <a:extLst>
                    <a:ext uri="{FF2B5EF4-FFF2-40B4-BE49-F238E27FC236}">
                      <a16:creationId xmlns:a16="http://schemas.microsoft.com/office/drawing/2014/main" id="{B616ADE6-D133-5A4A-ABF3-0C8FD7B3E23B}"/>
                    </a:ext>
                  </a:extLst>
                </p:cNvPr>
                <p:cNvSpPr>
                  <a:spLocks/>
                </p:cNvSpPr>
                <p:nvPr/>
              </p:nvSpPr>
              <p:spPr bwMode="auto">
                <a:xfrm>
                  <a:off x="997902" y="2261989"/>
                  <a:ext cx="366712" cy="342900"/>
                </a:xfrm>
                <a:custGeom>
                  <a:avLst/>
                  <a:gdLst>
                    <a:gd name="T0" fmla="*/ 39 w 231"/>
                    <a:gd name="T1" fmla="*/ 0 h 216"/>
                    <a:gd name="T2" fmla="*/ 0 w 231"/>
                    <a:gd name="T3" fmla="*/ 0 h 216"/>
                    <a:gd name="T4" fmla="*/ 0 w 231"/>
                    <a:gd name="T5" fmla="*/ 216 h 216"/>
                    <a:gd name="T6" fmla="*/ 231 w 231"/>
                    <a:gd name="T7" fmla="*/ 216 h 216"/>
                    <a:gd name="T8" fmla="*/ 231 w 231"/>
                    <a:gd name="T9" fmla="*/ 0 h 216"/>
                    <a:gd name="T10" fmla="*/ 192 w 231"/>
                    <a:gd name="T11" fmla="*/ 0 h 216"/>
                  </a:gdLst>
                  <a:ahLst/>
                  <a:cxnLst>
                    <a:cxn ang="0">
                      <a:pos x="T0" y="T1"/>
                    </a:cxn>
                    <a:cxn ang="0">
                      <a:pos x="T2" y="T3"/>
                    </a:cxn>
                    <a:cxn ang="0">
                      <a:pos x="T4" y="T5"/>
                    </a:cxn>
                    <a:cxn ang="0">
                      <a:pos x="T6" y="T7"/>
                    </a:cxn>
                    <a:cxn ang="0">
                      <a:pos x="T8" y="T9"/>
                    </a:cxn>
                    <a:cxn ang="0">
                      <a:pos x="T10" y="T11"/>
                    </a:cxn>
                  </a:cxnLst>
                  <a:rect l="0" t="0" r="r" b="b"/>
                  <a:pathLst>
                    <a:path w="231" h="216">
                      <a:moveTo>
                        <a:pt x="39" y="0"/>
                      </a:moveTo>
                      <a:lnTo>
                        <a:pt x="0" y="0"/>
                      </a:lnTo>
                      <a:lnTo>
                        <a:pt x="0" y="216"/>
                      </a:lnTo>
                      <a:lnTo>
                        <a:pt x="231" y="216"/>
                      </a:lnTo>
                      <a:lnTo>
                        <a:pt x="231" y="0"/>
                      </a:lnTo>
                      <a:lnTo>
                        <a:pt x="192" y="0"/>
                      </a:lnTo>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85">
                  <a:extLst>
                    <a:ext uri="{FF2B5EF4-FFF2-40B4-BE49-F238E27FC236}">
                      <a16:creationId xmlns:a16="http://schemas.microsoft.com/office/drawing/2014/main" id="{2323164E-74DA-5F45-B8D1-0A3624A1C0F6}"/>
                    </a:ext>
                  </a:extLst>
                </p:cNvPr>
                <p:cNvSpPr>
                  <a:spLocks noChangeArrowheads="1"/>
                </p:cNvSpPr>
                <p:nvPr/>
              </p:nvSpPr>
              <p:spPr bwMode="auto">
                <a:xfrm>
                  <a:off x="10598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86">
                  <a:extLst>
                    <a:ext uri="{FF2B5EF4-FFF2-40B4-BE49-F238E27FC236}">
                      <a16:creationId xmlns:a16="http://schemas.microsoft.com/office/drawing/2014/main" id="{05E5763A-CD14-004E-80CD-54D00F7812D7}"/>
                    </a:ext>
                  </a:extLst>
                </p:cNvPr>
                <p:cNvSpPr>
                  <a:spLocks noChangeArrowheads="1"/>
                </p:cNvSpPr>
                <p:nvPr/>
              </p:nvSpPr>
              <p:spPr bwMode="auto">
                <a:xfrm>
                  <a:off x="1250314" y="2238177"/>
                  <a:ext cx="52387" cy="61913"/>
                </a:xfrm>
                <a:prstGeom prst="rect">
                  <a:avLst/>
                </a:pr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7">
                  <a:extLst>
                    <a:ext uri="{FF2B5EF4-FFF2-40B4-BE49-F238E27FC236}">
                      <a16:creationId xmlns:a16="http://schemas.microsoft.com/office/drawing/2014/main" id="{EFBA9812-E8E5-BD4D-BB0D-DB8B3CBD81B9}"/>
                    </a:ext>
                  </a:extLst>
                </p:cNvPr>
                <p:cNvSpPr>
                  <a:spLocks noChangeShapeType="1"/>
                </p:cNvSpPr>
                <p:nvPr/>
              </p:nvSpPr>
              <p:spPr bwMode="auto">
                <a:xfrm>
                  <a:off x="1112202" y="2261989"/>
                  <a:ext cx="1381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8">
                  <a:extLst>
                    <a:ext uri="{FF2B5EF4-FFF2-40B4-BE49-F238E27FC236}">
                      <a16:creationId xmlns:a16="http://schemas.microsoft.com/office/drawing/2014/main" id="{E65F40EB-16F2-0946-A3EA-A517895FA18C}"/>
                    </a:ext>
                  </a:extLst>
                </p:cNvPr>
                <p:cNvSpPr>
                  <a:spLocks noChangeShapeType="1"/>
                </p:cNvSpPr>
                <p:nvPr/>
              </p:nvSpPr>
              <p:spPr bwMode="auto">
                <a:xfrm>
                  <a:off x="997902" y="2352477"/>
                  <a:ext cx="366712"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9">
                  <a:extLst>
                    <a:ext uri="{FF2B5EF4-FFF2-40B4-BE49-F238E27FC236}">
                      <a16:creationId xmlns:a16="http://schemas.microsoft.com/office/drawing/2014/main" id="{FC935567-1C56-074B-91E1-449475DA3537}"/>
                    </a:ext>
                  </a:extLst>
                </p:cNvPr>
                <p:cNvSpPr>
                  <a:spLocks noChangeShapeType="1"/>
                </p:cNvSpPr>
                <p:nvPr/>
              </p:nvSpPr>
              <p:spPr bwMode="auto">
                <a:xfrm>
                  <a:off x="1088389"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0">
                  <a:extLst>
                    <a:ext uri="{FF2B5EF4-FFF2-40B4-BE49-F238E27FC236}">
                      <a16:creationId xmlns:a16="http://schemas.microsoft.com/office/drawing/2014/main" id="{BEF8A81D-EAAF-8942-9C59-B1C0648151E8}"/>
                    </a:ext>
                  </a:extLst>
                </p:cNvPr>
                <p:cNvSpPr>
                  <a:spLocks noChangeShapeType="1"/>
                </p:cNvSpPr>
                <p:nvPr/>
              </p:nvSpPr>
              <p:spPr bwMode="auto">
                <a:xfrm>
                  <a:off x="1174114"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91">
                  <a:extLst>
                    <a:ext uri="{FF2B5EF4-FFF2-40B4-BE49-F238E27FC236}">
                      <a16:creationId xmlns:a16="http://schemas.microsoft.com/office/drawing/2014/main" id="{F2DA36ED-1335-9649-8937-7B142D370EAB}"/>
                    </a:ext>
                  </a:extLst>
                </p:cNvPr>
                <p:cNvSpPr>
                  <a:spLocks noChangeShapeType="1"/>
                </p:cNvSpPr>
                <p:nvPr/>
              </p:nvSpPr>
              <p:spPr bwMode="auto">
                <a:xfrm>
                  <a:off x="1264602" y="2381052"/>
                  <a:ext cx="0" cy="19050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2">
                  <a:extLst>
                    <a:ext uri="{FF2B5EF4-FFF2-40B4-BE49-F238E27FC236}">
                      <a16:creationId xmlns:a16="http://schemas.microsoft.com/office/drawing/2014/main" id="{41B01269-C269-C641-8B3C-2241D59C46CA}"/>
                    </a:ext>
                  </a:extLst>
                </p:cNvPr>
                <p:cNvSpPr>
                  <a:spLocks noChangeShapeType="1"/>
                </p:cNvSpPr>
                <p:nvPr/>
              </p:nvSpPr>
              <p:spPr bwMode="auto">
                <a:xfrm>
                  <a:off x="1031239" y="2414389"/>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3">
                  <a:extLst>
                    <a:ext uri="{FF2B5EF4-FFF2-40B4-BE49-F238E27FC236}">
                      <a16:creationId xmlns:a16="http://schemas.microsoft.com/office/drawing/2014/main" id="{19FBC4FA-905E-4545-87C8-5087114B1735}"/>
                    </a:ext>
                  </a:extLst>
                </p:cNvPr>
                <p:cNvSpPr>
                  <a:spLocks noChangeShapeType="1"/>
                </p:cNvSpPr>
                <p:nvPr/>
              </p:nvSpPr>
              <p:spPr bwMode="auto">
                <a:xfrm>
                  <a:off x="1031239" y="2476302"/>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94">
                  <a:extLst>
                    <a:ext uri="{FF2B5EF4-FFF2-40B4-BE49-F238E27FC236}">
                      <a16:creationId xmlns:a16="http://schemas.microsoft.com/office/drawing/2014/main" id="{18BBD819-3D97-8649-BA83-44EB865B3232}"/>
                    </a:ext>
                  </a:extLst>
                </p:cNvPr>
                <p:cNvSpPr>
                  <a:spLocks noChangeShapeType="1"/>
                </p:cNvSpPr>
                <p:nvPr/>
              </p:nvSpPr>
              <p:spPr bwMode="auto">
                <a:xfrm>
                  <a:off x="1031239" y="2542977"/>
                  <a:ext cx="304800" cy="0"/>
                </a:xfrm>
                <a:prstGeom prst="line">
                  <a:avLst/>
                </a:prstGeom>
                <a:noFill/>
                <a:ln w="317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D07D53C7-C954-A64C-B932-52A0A8AA7EE2}"/>
                  </a:ext>
                </a:extLst>
              </p:cNvPr>
              <p:cNvSpPr/>
              <p:nvPr/>
            </p:nvSpPr>
            <p:spPr>
              <a:xfrm>
                <a:off x="7423745"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3" name="Rectangle 62">
                <a:extLst>
                  <a:ext uri="{FF2B5EF4-FFF2-40B4-BE49-F238E27FC236}">
                    <a16:creationId xmlns:a16="http://schemas.microsoft.com/office/drawing/2014/main" id="{05E60269-2047-024D-B68E-42E25CD6A289}"/>
                  </a:ext>
                </a:extLst>
              </p:cNvPr>
              <p:cNvSpPr/>
              <p:nvPr/>
            </p:nvSpPr>
            <p:spPr>
              <a:xfrm>
                <a:off x="7423745"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WHEN</a:t>
                </a:r>
              </a:p>
            </p:txBody>
          </p:sp>
        </p:grpSp>
        <p:grpSp>
          <p:nvGrpSpPr>
            <p:cNvPr id="8" name="Group 7">
              <a:extLst>
                <a:ext uri="{FF2B5EF4-FFF2-40B4-BE49-F238E27FC236}">
                  <a16:creationId xmlns:a16="http://schemas.microsoft.com/office/drawing/2014/main" id="{F021E77D-0E2C-AB48-923C-4A25CCBAA5E3}"/>
                </a:ext>
              </a:extLst>
            </p:cNvPr>
            <p:cNvGrpSpPr/>
            <p:nvPr/>
          </p:nvGrpSpPr>
          <p:grpSpPr>
            <a:xfrm>
              <a:off x="9516390" y="2543588"/>
              <a:ext cx="1770362" cy="1770823"/>
              <a:chOff x="9661309" y="2595785"/>
              <a:chExt cx="1770362" cy="1770823"/>
            </a:xfrm>
          </p:grpSpPr>
          <p:grpSp>
            <p:nvGrpSpPr>
              <p:cNvPr id="36" name="Group 35">
                <a:extLst>
                  <a:ext uri="{FF2B5EF4-FFF2-40B4-BE49-F238E27FC236}">
                    <a16:creationId xmlns:a16="http://schemas.microsoft.com/office/drawing/2014/main" id="{EAB1FAC1-79CB-BB4A-8DCC-182BC4983CE2}"/>
                  </a:ext>
                </a:extLst>
              </p:cNvPr>
              <p:cNvGrpSpPr>
                <a:grpSpLocks noChangeAspect="1"/>
              </p:cNvGrpSpPr>
              <p:nvPr/>
            </p:nvGrpSpPr>
            <p:grpSpPr>
              <a:xfrm>
                <a:off x="10206764" y="2974916"/>
                <a:ext cx="685800" cy="662939"/>
                <a:chOff x="4039688" y="2257196"/>
                <a:chExt cx="381001" cy="368300"/>
              </a:xfrm>
            </p:grpSpPr>
            <p:sp>
              <p:nvSpPr>
                <p:cNvPr id="37" name="Freeform 152">
                  <a:extLst>
                    <a:ext uri="{FF2B5EF4-FFF2-40B4-BE49-F238E27FC236}">
                      <a16:creationId xmlns:a16="http://schemas.microsoft.com/office/drawing/2014/main" id="{F10E6342-2CE7-8648-92CE-0DF2D49E254A}"/>
                    </a:ext>
                  </a:extLst>
                </p:cNvPr>
                <p:cNvSpPr>
                  <a:spLocks/>
                </p:cNvSpPr>
                <p:nvPr/>
              </p:nvSpPr>
              <p:spPr bwMode="auto">
                <a:xfrm>
                  <a:off x="4177801" y="2304821"/>
                  <a:ext cx="100013" cy="90487"/>
                </a:xfrm>
                <a:custGeom>
                  <a:avLst/>
                  <a:gdLst>
                    <a:gd name="T0" fmla="*/ 33 w 63"/>
                    <a:gd name="T1" fmla="*/ 0 h 57"/>
                    <a:gd name="T2" fmla="*/ 39 w 63"/>
                    <a:gd name="T3" fmla="*/ 18 h 57"/>
                    <a:gd name="T4" fmla="*/ 63 w 63"/>
                    <a:gd name="T5" fmla="*/ 18 h 57"/>
                    <a:gd name="T6" fmla="*/ 45 w 63"/>
                    <a:gd name="T7" fmla="*/ 33 h 57"/>
                    <a:gd name="T8" fmla="*/ 51 w 63"/>
                    <a:gd name="T9" fmla="*/ 57 h 57"/>
                    <a:gd name="T10" fmla="*/ 33 w 63"/>
                    <a:gd name="T11" fmla="*/ 42 h 57"/>
                    <a:gd name="T12" fmla="*/ 12 w 63"/>
                    <a:gd name="T13" fmla="*/ 57 h 57"/>
                    <a:gd name="T14" fmla="*/ 21 w 63"/>
                    <a:gd name="T15" fmla="*/ 33 h 57"/>
                    <a:gd name="T16" fmla="*/ 0 w 63"/>
                    <a:gd name="T17" fmla="*/ 18 h 57"/>
                    <a:gd name="T18" fmla="*/ 24 w 63"/>
                    <a:gd name="T19" fmla="*/ 18 h 57"/>
                    <a:gd name="T20" fmla="*/ 33 w 63"/>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7">
                      <a:moveTo>
                        <a:pt x="33" y="0"/>
                      </a:moveTo>
                      <a:lnTo>
                        <a:pt x="39" y="18"/>
                      </a:lnTo>
                      <a:lnTo>
                        <a:pt x="63" y="18"/>
                      </a:lnTo>
                      <a:lnTo>
                        <a:pt x="45" y="33"/>
                      </a:lnTo>
                      <a:lnTo>
                        <a:pt x="51" y="57"/>
                      </a:lnTo>
                      <a:lnTo>
                        <a:pt x="33" y="42"/>
                      </a:lnTo>
                      <a:lnTo>
                        <a:pt x="12" y="57"/>
                      </a:lnTo>
                      <a:lnTo>
                        <a:pt x="21" y="33"/>
                      </a:lnTo>
                      <a:lnTo>
                        <a:pt x="0" y="18"/>
                      </a:lnTo>
                      <a:lnTo>
                        <a:pt x="24" y="18"/>
                      </a:lnTo>
                      <a:lnTo>
                        <a:pt x="33" y="0"/>
                      </a:lnTo>
                      <a:close/>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3">
                  <a:extLst>
                    <a:ext uri="{FF2B5EF4-FFF2-40B4-BE49-F238E27FC236}">
                      <a16:creationId xmlns:a16="http://schemas.microsoft.com/office/drawing/2014/main" id="{F1289D1E-DE54-D74D-B129-92062DE5DF00}"/>
                    </a:ext>
                  </a:extLst>
                </p:cNvPr>
                <p:cNvSpPr>
                  <a:spLocks/>
                </p:cNvSpPr>
                <p:nvPr/>
              </p:nvSpPr>
              <p:spPr bwMode="auto">
                <a:xfrm>
                  <a:off x="4039688" y="2281008"/>
                  <a:ext cx="76200" cy="133350"/>
                </a:xfrm>
                <a:custGeom>
                  <a:avLst/>
                  <a:gdLst>
                    <a:gd name="T0" fmla="*/ 16 w 16"/>
                    <a:gd name="T1" fmla="*/ 28 h 28"/>
                    <a:gd name="T2" fmla="*/ 1 w 16"/>
                    <a:gd name="T3" fmla="*/ 0 h 28"/>
                    <a:gd name="T4" fmla="*/ 10 w 16"/>
                    <a:gd name="T5" fmla="*/ 0 h 28"/>
                  </a:gdLst>
                  <a:ahLst/>
                  <a:cxnLst>
                    <a:cxn ang="0">
                      <a:pos x="T0" y="T1"/>
                    </a:cxn>
                    <a:cxn ang="0">
                      <a:pos x="T2" y="T3"/>
                    </a:cxn>
                    <a:cxn ang="0">
                      <a:pos x="T4" y="T5"/>
                    </a:cxn>
                  </a:cxnLst>
                  <a:rect l="0" t="0" r="r" b="b"/>
                  <a:pathLst>
                    <a:path w="16" h="28">
                      <a:moveTo>
                        <a:pt x="16" y="28"/>
                      </a:moveTo>
                      <a:cubicBezTo>
                        <a:pt x="0" y="28"/>
                        <a:pt x="1" y="7"/>
                        <a:pt x="1" y="0"/>
                      </a:cubicBezTo>
                      <a:cubicBezTo>
                        <a:pt x="10" y="0"/>
                        <a:pt x="10" y="0"/>
                        <a:pt x="10"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4">
                  <a:extLst>
                    <a:ext uri="{FF2B5EF4-FFF2-40B4-BE49-F238E27FC236}">
                      <a16:creationId xmlns:a16="http://schemas.microsoft.com/office/drawing/2014/main" id="{865CDED3-4E60-BC45-BC48-1DA4423D4D6C}"/>
                    </a:ext>
                  </a:extLst>
                </p:cNvPr>
                <p:cNvSpPr>
                  <a:spLocks/>
                </p:cNvSpPr>
                <p:nvPr/>
              </p:nvSpPr>
              <p:spPr bwMode="auto">
                <a:xfrm>
                  <a:off x="4339726" y="2281008"/>
                  <a:ext cx="80963" cy="133350"/>
                </a:xfrm>
                <a:custGeom>
                  <a:avLst/>
                  <a:gdLst>
                    <a:gd name="T0" fmla="*/ 0 w 17"/>
                    <a:gd name="T1" fmla="*/ 28 h 28"/>
                    <a:gd name="T2" fmla="*/ 15 w 17"/>
                    <a:gd name="T3" fmla="*/ 0 h 28"/>
                    <a:gd name="T4" fmla="*/ 7 w 17"/>
                    <a:gd name="T5" fmla="*/ 0 h 28"/>
                  </a:gdLst>
                  <a:ahLst/>
                  <a:cxnLst>
                    <a:cxn ang="0">
                      <a:pos x="T0" y="T1"/>
                    </a:cxn>
                    <a:cxn ang="0">
                      <a:pos x="T2" y="T3"/>
                    </a:cxn>
                    <a:cxn ang="0">
                      <a:pos x="T4" y="T5"/>
                    </a:cxn>
                  </a:cxnLst>
                  <a:rect l="0" t="0" r="r" b="b"/>
                  <a:pathLst>
                    <a:path w="17" h="28">
                      <a:moveTo>
                        <a:pt x="0" y="28"/>
                      </a:moveTo>
                      <a:cubicBezTo>
                        <a:pt x="17" y="28"/>
                        <a:pt x="15" y="5"/>
                        <a:pt x="15" y="0"/>
                      </a:cubicBezTo>
                      <a:cubicBezTo>
                        <a:pt x="7" y="0"/>
                        <a:pt x="7" y="0"/>
                        <a:pt x="7" y="0"/>
                      </a:cubicBezTo>
                    </a:path>
                  </a:pathLst>
                </a:custGeom>
                <a:noFill/>
                <a:ln w="317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5">
                  <a:extLst>
                    <a:ext uri="{FF2B5EF4-FFF2-40B4-BE49-F238E27FC236}">
                      <a16:creationId xmlns:a16="http://schemas.microsoft.com/office/drawing/2014/main" id="{CCF965A3-1281-F54F-8A29-512ABB93B5FC}"/>
                    </a:ext>
                  </a:extLst>
                </p:cNvPr>
                <p:cNvSpPr>
                  <a:spLocks/>
                </p:cNvSpPr>
                <p:nvPr/>
              </p:nvSpPr>
              <p:spPr bwMode="auto">
                <a:xfrm>
                  <a:off x="4082551" y="2257196"/>
                  <a:ext cx="290513" cy="368300"/>
                </a:xfrm>
                <a:custGeom>
                  <a:avLst/>
                  <a:gdLst>
                    <a:gd name="T0" fmla="*/ 61 w 61"/>
                    <a:gd name="T1" fmla="*/ 0 h 77"/>
                    <a:gd name="T2" fmla="*/ 0 w 61"/>
                    <a:gd name="T3" fmla="*/ 0 h 77"/>
                    <a:gd name="T4" fmla="*/ 27 w 61"/>
                    <a:gd name="T5" fmla="*/ 56 h 77"/>
                    <a:gd name="T6" fmla="*/ 13 w 61"/>
                    <a:gd name="T7" fmla="*/ 71 h 77"/>
                    <a:gd name="T8" fmla="*/ 13 w 61"/>
                    <a:gd name="T9" fmla="*/ 77 h 77"/>
                    <a:gd name="T10" fmla="*/ 48 w 61"/>
                    <a:gd name="T11" fmla="*/ 77 h 77"/>
                    <a:gd name="T12" fmla="*/ 48 w 61"/>
                    <a:gd name="T13" fmla="*/ 71 h 77"/>
                    <a:gd name="T14" fmla="*/ 34 w 61"/>
                    <a:gd name="T15" fmla="*/ 56 h 77"/>
                    <a:gd name="T16" fmla="*/ 61 w 6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7">
                      <a:moveTo>
                        <a:pt x="61" y="0"/>
                      </a:moveTo>
                      <a:cubicBezTo>
                        <a:pt x="0" y="0"/>
                        <a:pt x="0" y="0"/>
                        <a:pt x="0" y="0"/>
                      </a:cubicBezTo>
                      <a:cubicBezTo>
                        <a:pt x="0" y="52"/>
                        <a:pt x="27" y="37"/>
                        <a:pt x="27" y="56"/>
                      </a:cubicBezTo>
                      <a:cubicBezTo>
                        <a:pt x="27" y="67"/>
                        <a:pt x="23" y="71"/>
                        <a:pt x="13" y="71"/>
                      </a:cubicBezTo>
                      <a:cubicBezTo>
                        <a:pt x="13" y="77"/>
                        <a:pt x="13" y="77"/>
                        <a:pt x="13" y="77"/>
                      </a:cubicBezTo>
                      <a:cubicBezTo>
                        <a:pt x="48" y="77"/>
                        <a:pt x="48" y="77"/>
                        <a:pt x="48" y="77"/>
                      </a:cubicBezTo>
                      <a:cubicBezTo>
                        <a:pt x="48" y="71"/>
                        <a:pt x="48" y="71"/>
                        <a:pt x="48" y="71"/>
                      </a:cubicBezTo>
                      <a:cubicBezTo>
                        <a:pt x="40" y="71"/>
                        <a:pt x="34" y="67"/>
                        <a:pt x="34" y="56"/>
                      </a:cubicBezTo>
                      <a:cubicBezTo>
                        <a:pt x="34" y="37"/>
                        <a:pt x="61" y="52"/>
                        <a:pt x="61" y="0"/>
                      </a:cubicBezTo>
                      <a:close/>
                    </a:path>
                  </a:pathLst>
                </a:custGeom>
                <a:noFill/>
                <a:ln w="317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ADAB0F8F-1332-BA42-ACAF-4071D78C4512}"/>
                  </a:ext>
                </a:extLst>
              </p:cNvPr>
              <p:cNvSpPr/>
              <p:nvPr/>
            </p:nvSpPr>
            <p:spPr>
              <a:xfrm>
                <a:off x="9661309" y="2595785"/>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5" name="Rectangle 64">
                <a:extLst>
                  <a:ext uri="{FF2B5EF4-FFF2-40B4-BE49-F238E27FC236}">
                    <a16:creationId xmlns:a16="http://schemas.microsoft.com/office/drawing/2014/main" id="{E4F3F266-8BD2-7A4A-9CB2-D608A582D511}"/>
                  </a:ext>
                </a:extLst>
              </p:cNvPr>
              <p:cNvSpPr/>
              <p:nvPr/>
            </p:nvSpPr>
            <p:spPr>
              <a:xfrm>
                <a:off x="9661309" y="3699939"/>
                <a:ext cx="1770361" cy="369300"/>
              </a:xfrm>
              <a:prstGeom prst="rect">
                <a:avLst/>
              </a:prstGeom>
            </p:spPr>
            <p:txBody>
              <a:bodyPr wrap="square" lIns="91404" tIns="45704" rIns="91404" bIns="45704">
                <a:spAutoFit/>
              </a:bodyPr>
              <a:lstStyle/>
              <a:p>
                <a:pPr algn="ctr"/>
                <a:r>
                  <a:rPr lang="en-US" sz="1800" b="1" dirty="0">
                    <a:solidFill>
                      <a:schemeClr val="accent1"/>
                    </a:solidFill>
                  </a:rPr>
                  <a:t>WHY</a:t>
                </a:r>
              </a:p>
            </p:txBody>
          </p:sp>
        </p:grpSp>
        <p:grpSp>
          <p:nvGrpSpPr>
            <p:cNvPr id="10" name="Group 9">
              <a:extLst>
                <a:ext uri="{FF2B5EF4-FFF2-40B4-BE49-F238E27FC236}">
                  <a16:creationId xmlns:a16="http://schemas.microsoft.com/office/drawing/2014/main" id="{AD665549-7BF7-D84F-9458-89ABF17D1237}"/>
                </a:ext>
              </a:extLst>
            </p:cNvPr>
            <p:cNvGrpSpPr/>
            <p:nvPr/>
          </p:nvGrpSpPr>
          <p:grpSpPr>
            <a:xfrm>
              <a:off x="5210820" y="2543588"/>
              <a:ext cx="1770362" cy="1770823"/>
              <a:chOff x="5210820" y="2543588"/>
              <a:chExt cx="1770362" cy="1770823"/>
            </a:xfrm>
          </p:grpSpPr>
          <p:sp>
            <p:nvSpPr>
              <p:cNvPr id="60" name="Rectangle 59">
                <a:extLst>
                  <a:ext uri="{FF2B5EF4-FFF2-40B4-BE49-F238E27FC236}">
                    <a16:creationId xmlns:a16="http://schemas.microsoft.com/office/drawing/2014/main" id="{9DFAC162-93E2-9843-86B4-9A2072D3DFB8}"/>
                  </a:ext>
                </a:extLst>
              </p:cNvPr>
              <p:cNvSpPr/>
              <p:nvPr/>
            </p:nvSpPr>
            <p:spPr>
              <a:xfrm>
                <a:off x="5210820"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1" name="Rectangle 60">
                <a:extLst>
                  <a:ext uri="{FF2B5EF4-FFF2-40B4-BE49-F238E27FC236}">
                    <a16:creationId xmlns:a16="http://schemas.microsoft.com/office/drawing/2014/main" id="{11F2C86C-0286-4445-B674-B0A8AF35FD17}"/>
                  </a:ext>
                </a:extLst>
              </p:cNvPr>
              <p:cNvSpPr/>
              <p:nvPr/>
            </p:nvSpPr>
            <p:spPr>
              <a:xfrm>
                <a:off x="5210820" y="3647742"/>
                <a:ext cx="1770361" cy="369300"/>
              </a:xfrm>
              <a:prstGeom prst="rect">
                <a:avLst/>
              </a:prstGeom>
            </p:spPr>
            <p:txBody>
              <a:bodyPr wrap="square" lIns="91404" tIns="45704" rIns="91404" bIns="45704">
                <a:spAutoFit/>
              </a:bodyPr>
              <a:lstStyle/>
              <a:p>
                <a:pPr algn="ctr"/>
                <a:r>
                  <a:rPr lang="en-US" sz="1800" b="1" dirty="0">
                    <a:solidFill>
                      <a:schemeClr val="accent1"/>
                    </a:solidFill>
                  </a:rPr>
                  <a:t>WHERE</a:t>
                </a:r>
              </a:p>
            </p:txBody>
          </p:sp>
          <p:grpSp>
            <p:nvGrpSpPr>
              <p:cNvPr id="66" name="Group 65">
                <a:extLst>
                  <a:ext uri="{FF2B5EF4-FFF2-40B4-BE49-F238E27FC236}">
                    <a16:creationId xmlns:a16="http://schemas.microsoft.com/office/drawing/2014/main" id="{5DCF7683-46D8-C445-93FB-A8DC560E3D20}"/>
                  </a:ext>
                </a:extLst>
              </p:cNvPr>
              <p:cNvGrpSpPr>
                <a:grpSpLocks noChangeAspect="1"/>
              </p:cNvGrpSpPr>
              <p:nvPr/>
            </p:nvGrpSpPr>
            <p:grpSpPr>
              <a:xfrm>
                <a:off x="5697405" y="2916368"/>
                <a:ext cx="790686" cy="640080"/>
                <a:chOff x="5584952" y="1554957"/>
                <a:chExt cx="366713" cy="296863"/>
              </a:xfrm>
            </p:grpSpPr>
            <p:sp>
              <p:nvSpPr>
                <p:cNvPr id="67" name="Line 112">
                  <a:extLst>
                    <a:ext uri="{FF2B5EF4-FFF2-40B4-BE49-F238E27FC236}">
                      <a16:creationId xmlns:a16="http://schemas.microsoft.com/office/drawing/2014/main" id="{F368E7FA-EBC6-824D-8A6D-2A102E6E1222}"/>
                    </a:ext>
                  </a:extLst>
                </p:cNvPr>
                <p:cNvSpPr>
                  <a:spLocks noChangeShapeType="1"/>
                </p:cNvSpPr>
                <p:nvPr/>
              </p:nvSpPr>
              <p:spPr bwMode="auto">
                <a:xfrm>
                  <a:off x="5584952" y="1851820"/>
                  <a:ext cx="366713" cy="0"/>
                </a:xfrm>
                <a:prstGeom prst="line">
                  <a:avLst/>
                </a:prstGeom>
                <a:noFill/>
                <a:ln w="3175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13">
                  <a:extLst>
                    <a:ext uri="{FF2B5EF4-FFF2-40B4-BE49-F238E27FC236}">
                      <a16:creationId xmlns:a16="http://schemas.microsoft.com/office/drawing/2014/main" id="{544E5F56-F835-2C4D-9F42-C55CADFCA8F7}"/>
                    </a:ext>
                  </a:extLst>
                </p:cNvPr>
                <p:cNvSpPr>
                  <a:spLocks noChangeArrowheads="1"/>
                </p:cNvSpPr>
                <p:nvPr/>
              </p:nvSpPr>
              <p:spPr bwMode="auto">
                <a:xfrm>
                  <a:off x="5623052" y="1697832"/>
                  <a:ext cx="290513" cy="153988"/>
                </a:xfrm>
                <a:prstGeom prst="rect">
                  <a:avLst/>
                </a:pr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14">
                  <a:extLst>
                    <a:ext uri="{FF2B5EF4-FFF2-40B4-BE49-F238E27FC236}">
                      <a16:creationId xmlns:a16="http://schemas.microsoft.com/office/drawing/2014/main" id="{316F9CE0-0AD7-2448-A2B7-A064227B361A}"/>
                    </a:ext>
                  </a:extLst>
                </p:cNvPr>
                <p:cNvSpPr>
                  <a:spLocks/>
                </p:cNvSpPr>
                <p:nvPr/>
              </p:nvSpPr>
              <p:spPr bwMode="auto">
                <a:xfrm>
                  <a:off x="5584952" y="1554957"/>
                  <a:ext cx="366713" cy="142875"/>
                </a:xfrm>
                <a:custGeom>
                  <a:avLst/>
                  <a:gdLst>
                    <a:gd name="T0" fmla="*/ 114 w 231"/>
                    <a:gd name="T1" fmla="*/ 0 h 90"/>
                    <a:gd name="T2" fmla="*/ 0 w 231"/>
                    <a:gd name="T3" fmla="*/ 90 h 90"/>
                    <a:gd name="T4" fmla="*/ 231 w 231"/>
                    <a:gd name="T5" fmla="*/ 90 h 90"/>
                    <a:gd name="T6" fmla="*/ 114 w 231"/>
                    <a:gd name="T7" fmla="*/ 0 h 90"/>
                  </a:gdLst>
                  <a:ahLst/>
                  <a:cxnLst>
                    <a:cxn ang="0">
                      <a:pos x="T0" y="T1"/>
                    </a:cxn>
                    <a:cxn ang="0">
                      <a:pos x="T2" y="T3"/>
                    </a:cxn>
                    <a:cxn ang="0">
                      <a:pos x="T4" y="T5"/>
                    </a:cxn>
                    <a:cxn ang="0">
                      <a:pos x="T6" y="T7"/>
                    </a:cxn>
                  </a:cxnLst>
                  <a:rect l="0" t="0" r="r" b="b"/>
                  <a:pathLst>
                    <a:path w="231" h="90">
                      <a:moveTo>
                        <a:pt x="114" y="0"/>
                      </a:moveTo>
                      <a:lnTo>
                        <a:pt x="0" y="90"/>
                      </a:lnTo>
                      <a:lnTo>
                        <a:pt x="231" y="90"/>
                      </a:lnTo>
                      <a:lnTo>
                        <a:pt x="114" y="0"/>
                      </a:lnTo>
                      <a:close/>
                    </a:path>
                  </a:pathLst>
                </a:custGeom>
                <a:noFill/>
                <a:ln w="3175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15">
                  <a:extLst>
                    <a:ext uri="{FF2B5EF4-FFF2-40B4-BE49-F238E27FC236}">
                      <a16:creationId xmlns:a16="http://schemas.microsoft.com/office/drawing/2014/main" id="{1E952469-ABCF-DC45-80F3-EE760DBA0A41}"/>
                    </a:ext>
                  </a:extLst>
                </p:cNvPr>
                <p:cNvSpPr>
                  <a:spLocks/>
                </p:cNvSpPr>
                <p:nvPr/>
              </p:nvSpPr>
              <p:spPr bwMode="auto">
                <a:xfrm>
                  <a:off x="5851652" y="1583532"/>
                  <a:ext cx="47625" cy="76200"/>
                </a:xfrm>
                <a:custGeom>
                  <a:avLst/>
                  <a:gdLst>
                    <a:gd name="T0" fmla="*/ 30 w 30"/>
                    <a:gd name="T1" fmla="*/ 48 h 48"/>
                    <a:gd name="T2" fmla="*/ 30 w 30"/>
                    <a:gd name="T3" fmla="*/ 0 h 48"/>
                    <a:gd name="T4" fmla="*/ 0 w 30"/>
                    <a:gd name="T5" fmla="*/ 0 h 48"/>
                    <a:gd name="T6" fmla="*/ 0 w 30"/>
                    <a:gd name="T7" fmla="*/ 21 h 48"/>
                  </a:gdLst>
                  <a:ahLst/>
                  <a:cxnLst>
                    <a:cxn ang="0">
                      <a:pos x="T0" y="T1"/>
                    </a:cxn>
                    <a:cxn ang="0">
                      <a:pos x="T2" y="T3"/>
                    </a:cxn>
                    <a:cxn ang="0">
                      <a:pos x="T4" y="T5"/>
                    </a:cxn>
                    <a:cxn ang="0">
                      <a:pos x="T6" y="T7"/>
                    </a:cxn>
                  </a:cxnLst>
                  <a:rect l="0" t="0" r="r" b="b"/>
                  <a:pathLst>
                    <a:path w="30" h="48">
                      <a:moveTo>
                        <a:pt x="30" y="48"/>
                      </a:moveTo>
                      <a:lnTo>
                        <a:pt x="30" y="0"/>
                      </a:lnTo>
                      <a:lnTo>
                        <a:pt x="0" y="0"/>
                      </a:lnTo>
                      <a:lnTo>
                        <a:pt x="0" y="21"/>
                      </a:lnTo>
                    </a:path>
                  </a:pathLst>
                </a:cu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116">
                  <a:extLst>
                    <a:ext uri="{FF2B5EF4-FFF2-40B4-BE49-F238E27FC236}">
                      <a16:creationId xmlns:a16="http://schemas.microsoft.com/office/drawing/2014/main" id="{2CF1A766-3ADC-D64D-9D4C-96D3D40A2A44}"/>
                    </a:ext>
                  </a:extLst>
                </p:cNvPr>
                <p:cNvSpPr>
                  <a:spLocks noChangeArrowheads="1"/>
                </p:cNvSpPr>
                <p:nvPr/>
              </p:nvSpPr>
              <p:spPr bwMode="auto">
                <a:xfrm>
                  <a:off x="5670677" y="1735932"/>
                  <a:ext cx="52388" cy="873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117">
                  <a:extLst>
                    <a:ext uri="{FF2B5EF4-FFF2-40B4-BE49-F238E27FC236}">
                      <a16:creationId xmlns:a16="http://schemas.microsoft.com/office/drawing/2014/main" id="{917160A5-9B21-0046-9E8F-04B43FDAF3AB}"/>
                    </a:ext>
                  </a:extLst>
                </p:cNvPr>
                <p:cNvSpPr>
                  <a:spLocks noChangeArrowheads="1"/>
                </p:cNvSpPr>
                <p:nvPr/>
              </p:nvSpPr>
              <p:spPr bwMode="auto">
                <a:xfrm>
                  <a:off x="5775452" y="1735932"/>
                  <a:ext cx="100013" cy="49213"/>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18">
                  <a:extLst>
                    <a:ext uri="{FF2B5EF4-FFF2-40B4-BE49-F238E27FC236}">
                      <a16:creationId xmlns:a16="http://schemas.microsoft.com/office/drawing/2014/main" id="{B3EA3D69-8768-3348-92CC-17E1DE5947E6}"/>
                    </a:ext>
                  </a:extLst>
                </p:cNvPr>
                <p:cNvSpPr>
                  <a:spLocks noChangeArrowheads="1"/>
                </p:cNvSpPr>
                <p:nvPr/>
              </p:nvSpPr>
              <p:spPr bwMode="auto">
                <a:xfrm>
                  <a:off x="5661152" y="1823245"/>
                  <a:ext cx="76200" cy="28575"/>
                </a:xfrm>
                <a:prstGeom prst="rect">
                  <a:avLst/>
                </a:prstGeom>
                <a:noFill/>
                <a:ln w="31750" cap="flat">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4" name="Rectangle 3">
            <a:extLst>
              <a:ext uri="{FF2B5EF4-FFF2-40B4-BE49-F238E27FC236}">
                <a16:creationId xmlns:a16="http://schemas.microsoft.com/office/drawing/2014/main" id="{21D87155-EF0C-43B2-9F3A-DD0FCD77BBD1}"/>
              </a:ext>
            </a:extLst>
          </p:cNvPr>
          <p:cNvSpPr/>
          <p:nvPr/>
        </p:nvSpPr>
        <p:spPr>
          <a:xfrm>
            <a:off x="3058034" y="2543588"/>
            <a:ext cx="1770362" cy="1770823"/>
          </a:xfrm>
          <a:prstGeom prst="rect">
            <a:avLst/>
          </a:prstGeom>
          <a:noFill/>
          <a:ln w="1016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Tree>
    <p:extLst>
      <p:ext uri="{BB962C8B-B14F-4D97-AF65-F5344CB8AC3E}">
        <p14:creationId xmlns:p14="http://schemas.microsoft.com/office/powerpoint/2010/main" val="1541297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CF21C-C962-0346-A32F-92BD4B3EC539}"/>
              </a:ext>
            </a:extLst>
          </p:cNvPr>
          <p:cNvSpPr>
            <a:spLocks noGrp="1"/>
          </p:cNvSpPr>
          <p:nvPr>
            <p:ph type="title"/>
          </p:nvPr>
        </p:nvSpPr>
        <p:spPr/>
        <p:txBody>
          <a:bodyPr lIns="91440" tIns="45720" rIns="91440" bIns="45720" anchor="ctr"/>
          <a:lstStyle/>
          <a:p>
            <a:r>
              <a:rPr lang="en-US" dirty="0"/>
              <a:t>Why</a:t>
            </a:r>
          </a:p>
        </p:txBody>
      </p:sp>
      <p:sp>
        <p:nvSpPr>
          <p:cNvPr id="11" name="TextBox 10">
            <a:extLst>
              <a:ext uri="{FF2B5EF4-FFF2-40B4-BE49-F238E27FC236}">
                <a16:creationId xmlns:a16="http://schemas.microsoft.com/office/drawing/2014/main" id="{47C72415-C9A5-FD48-8A91-68CFD9BA1CEB}"/>
              </a:ext>
            </a:extLst>
          </p:cNvPr>
          <p:cNvSpPr txBox="1"/>
          <p:nvPr/>
        </p:nvSpPr>
        <p:spPr>
          <a:xfrm>
            <a:off x="1420454" y="1269956"/>
            <a:ext cx="9704566" cy="923330"/>
          </a:xfrm>
          <a:prstGeom prst="rect">
            <a:avLst/>
          </a:prstGeom>
          <a:noFill/>
        </p:spPr>
        <p:txBody>
          <a:bodyPr wrap="square" lIns="0" tIns="0" rIns="0" bIns="0" rtlCol="0" anchor="t">
            <a:spAutoFit/>
          </a:bodyPr>
          <a:lstStyle/>
          <a:p>
            <a:pPr>
              <a:spcAft>
                <a:spcPts val="1000"/>
              </a:spcAft>
              <a:buClr>
                <a:schemeClr val="accent2"/>
              </a:buClr>
            </a:pPr>
            <a:r>
              <a:rPr lang="en-US" sz="2000">
                <a:solidFill>
                  <a:srgbClr val="4F4F4F"/>
                </a:solidFill>
                <a:ea typeface="+mn-lt"/>
                <a:cs typeface="+mn-lt"/>
              </a:rPr>
              <a:t>Think</a:t>
            </a:r>
            <a:r>
              <a:rPr lang="en-US" sz="2000" dirty="0">
                <a:solidFill>
                  <a:srgbClr val="4F4F4F"/>
                </a:solidFill>
              </a:rPr>
              <a:t> about what provides you with the most fulfillment and meaning in your life today and how that may change when you retire. Rank the list below by entering a number between 1 and 9 in each column, where 1 = what provides you the most fulfillment.</a:t>
            </a:r>
            <a:endParaRPr lang="en-US" dirty="0"/>
          </a:p>
        </p:txBody>
      </p:sp>
      <p:sp>
        <p:nvSpPr>
          <p:cNvPr id="12" name="TextBox 11">
            <a:extLst>
              <a:ext uri="{FF2B5EF4-FFF2-40B4-BE49-F238E27FC236}">
                <a16:creationId xmlns:a16="http://schemas.microsoft.com/office/drawing/2014/main" id="{4066FBAA-0BCD-4F4C-9077-25791DB6B87F}"/>
              </a:ext>
            </a:extLst>
          </p:cNvPr>
          <p:cNvSpPr txBox="1"/>
          <p:nvPr/>
        </p:nvSpPr>
        <p:spPr>
          <a:xfrm>
            <a:off x="1059305" y="1269956"/>
            <a:ext cx="36476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rgbClr val="05C3DE"/>
                </a:solidFill>
                <a:latin typeface="+mj-lt"/>
              </a:rPr>
              <a:t>8</a:t>
            </a:r>
          </a:p>
        </p:txBody>
      </p:sp>
      <p:graphicFrame>
        <p:nvGraphicFramePr>
          <p:cNvPr id="13" name="Table 2">
            <a:extLst>
              <a:ext uri="{FF2B5EF4-FFF2-40B4-BE49-F238E27FC236}">
                <a16:creationId xmlns:a16="http://schemas.microsoft.com/office/drawing/2014/main" id="{3CB0929D-9C8A-314F-A7D1-3EF3EFAF1737}"/>
              </a:ext>
            </a:extLst>
          </p:cNvPr>
          <p:cNvGraphicFramePr>
            <a:graphicFrameLocks noGrp="1"/>
          </p:cNvGraphicFramePr>
          <p:nvPr>
            <p:extLst>
              <p:ext uri="{D42A27DB-BD31-4B8C-83A1-F6EECF244321}">
                <p14:modId xmlns:p14="http://schemas.microsoft.com/office/powerpoint/2010/main" val="1675885842"/>
              </p:ext>
            </p:extLst>
          </p:nvPr>
        </p:nvGraphicFramePr>
        <p:xfrm>
          <a:off x="1434061" y="2556278"/>
          <a:ext cx="9052560" cy="347472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719265039"/>
                    </a:ext>
                  </a:extLst>
                </a:gridCol>
                <a:gridCol w="2011680">
                  <a:extLst>
                    <a:ext uri="{9D8B030D-6E8A-4147-A177-3AD203B41FA5}">
                      <a16:colId xmlns:a16="http://schemas.microsoft.com/office/drawing/2014/main" val="3139214377"/>
                    </a:ext>
                  </a:extLst>
                </a:gridCol>
                <a:gridCol w="2011680">
                  <a:extLst>
                    <a:ext uri="{9D8B030D-6E8A-4147-A177-3AD203B41FA5}">
                      <a16:colId xmlns:a16="http://schemas.microsoft.com/office/drawing/2014/main" val="1259523226"/>
                    </a:ext>
                  </a:extLst>
                </a:gridCol>
              </a:tblGrid>
              <a:tr h="347472">
                <a:tc>
                  <a:txBody>
                    <a:bodyPr/>
                    <a:lstStyle/>
                    <a:p>
                      <a:endParaRPr lang="en-US" sz="1600" dirty="0">
                        <a:solidFill>
                          <a:srgbClr val="4F4F4F"/>
                        </a:solidFill>
                      </a:endParaRPr>
                    </a:p>
                  </a:txBody>
                  <a:tcPr anchor="ctr"/>
                </a:tc>
                <a:tc>
                  <a:txBody>
                    <a:bodyPr/>
                    <a:lstStyle/>
                    <a:p>
                      <a:pPr algn="ctr"/>
                      <a:r>
                        <a:rPr lang="en-US" sz="1600" b="1" dirty="0">
                          <a:solidFill>
                            <a:srgbClr val="054C70"/>
                          </a:solidFill>
                        </a:rPr>
                        <a:t>Today</a:t>
                      </a:r>
                    </a:p>
                  </a:txBody>
                  <a:tcPr anchor="ctr"/>
                </a:tc>
                <a:tc>
                  <a:txBody>
                    <a:bodyPr/>
                    <a:lstStyle/>
                    <a:p>
                      <a:pPr algn="ctr"/>
                      <a:r>
                        <a:rPr lang="en-US" sz="1600" b="1" dirty="0">
                          <a:solidFill>
                            <a:srgbClr val="054C70"/>
                          </a:solidFill>
                        </a:rPr>
                        <a:t>In Retirement</a:t>
                      </a:r>
                    </a:p>
                  </a:txBody>
                  <a:tcPr anchor="ctr"/>
                </a:tc>
                <a:extLst>
                  <a:ext uri="{0D108BD9-81ED-4DB2-BD59-A6C34878D82A}">
                    <a16:rowId xmlns:a16="http://schemas.microsoft.com/office/drawing/2014/main" val="4381391"/>
                  </a:ext>
                </a:extLst>
              </a:tr>
              <a:tr h="347472">
                <a:tc>
                  <a:txBody>
                    <a:bodyPr/>
                    <a:lstStyle/>
                    <a:p>
                      <a:r>
                        <a:rPr lang="en-US" sz="1600" dirty="0">
                          <a:solidFill>
                            <a:srgbClr val="4F4F4F"/>
                          </a:solidFill>
                        </a:rPr>
                        <a:t>Success in my job</a:t>
                      </a:r>
                    </a:p>
                  </a:txBody>
                  <a:tcPr anchor="ctr">
                    <a:solidFill>
                      <a:srgbClr val="F4F6F8"/>
                    </a:solidFill>
                  </a:tcPr>
                </a:tc>
                <a:tc>
                  <a:txBody>
                    <a:bodyPr/>
                    <a:lstStyle/>
                    <a:p>
                      <a:pPr algn="ctr"/>
                      <a:r>
                        <a:rPr lang="en-US" sz="1600" dirty="0">
                          <a:solidFill>
                            <a:srgbClr val="4F4F4F"/>
                          </a:solidFill>
                        </a:rPr>
                        <a:t>________</a:t>
                      </a:r>
                    </a:p>
                  </a:txBody>
                  <a:tcPr anchor="ctr">
                    <a:solidFill>
                      <a:srgbClr val="F4F6F8"/>
                    </a:solidFill>
                  </a:tcPr>
                </a:tc>
                <a:tc>
                  <a:txBody>
                    <a:bodyPr/>
                    <a:lstStyle/>
                    <a:p>
                      <a:pPr algn="ct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1025985072"/>
                  </a:ext>
                </a:extLst>
              </a:tr>
              <a:tr h="347472">
                <a:tc>
                  <a:txBody>
                    <a:bodyPr/>
                    <a:lstStyle/>
                    <a:p>
                      <a:r>
                        <a:rPr lang="en-US" sz="1600" dirty="0">
                          <a:solidFill>
                            <a:srgbClr val="4F4F4F"/>
                          </a:solidFill>
                        </a:rPr>
                        <a:t>Family time</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2658820207"/>
                  </a:ext>
                </a:extLst>
              </a:tr>
              <a:tr h="347472">
                <a:tc>
                  <a:txBody>
                    <a:bodyPr/>
                    <a:lstStyle/>
                    <a:p>
                      <a:r>
                        <a:rPr lang="en-US" sz="1600" dirty="0">
                          <a:solidFill>
                            <a:srgbClr val="4F4F4F"/>
                          </a:solidFill>
                        </a:rPr>
                        <a:t>Staying healthy and energized</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2914576756"/>
                  </a:ext>
                </a:extLst>
              </a:tr>
              <a:tr h="347472">
                <a:tc>
                  <a:txBody>
                    <a:bodyPr/>
                    <a:lstStyle/>
                    <a:p>
                      <a:r>
                        <a:rPr lang="en-US" sz="1600" dirty="0">
                          <a:solidFill>
                            <a:srgbClr val="4F4F4F"/>
                          </a:solidFill>
                        </a:rPr>
                        <a:t>Continuous learning/education</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1232223327"/>
                  </a:ext>
                </a:extLst>
              </a:tr>
              <a:tr h="347472">
                <a:tc>
                  <a:txBody>
                    <a:bodyPr/>
                    <a:lstStyle/>
                    <a:p>
                      <a:r>
                        <a:rPr lang="en-US" sz="1600" dirty="0">
                          <a:solidFill>
                            <a:srgbClr val="4F4F4F"/>
                          </a:solidFill>
                        </a:rPr>
                        <a:t>Traveling to new locations</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275418773"/>
                  </a:ext>
                </a:extLst>
              </a:tr>
              <a:tr h="347472">
                <a:tc>
                  <a:txBody>
                    <a:bodyPr/>
                    <a:lstStyle/>
                    <a:p>
                      <a:r>
                        <a:rPr lang="en-US" sz="1600" dirty="0">
                          <a:solidFill>
                            <a:srgbClr val="4F4F4F"/>
                          </a:solidFill>
                        </a:rPr>
                        <a:t>Non-work-related hobbies</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495443180"/>
                  </a:ext>
                </a:extLst>
              </a:tr>
              <a:tr h="347472">
                <a:tc>
                  <a:txBody>
                    <a:bodyPr/>
                    <a:lstStyle/>
                    <a:p>
                      <a:r>
                        <a:rPr lang="en-US" sz="1600" dirty="0">
                          <a:solidFill>
                            <a:srgbClr val="4F4F4F"/>
                          </a:solidFill>
                        </a:rPr>
                        <a:t>Religious/spiritual activities</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3222152030"/>
                  </a:ext>
                </a:extLst>
              </a:tr>
              <a:tr h="347472">
                <a:tc>
                  <a:txBody>
                    <a:bodyPr/>
                    <a:lstStyle/>
                    <a:p>
                      <a:r>
                        <a:rPr lang="en-US" sz="1600" dirty="0">
                          <a:solidFill>
                            <a:srgbClr val="4F4F4F"/>
                          </a:solidFill>
                        </a:rPr>
                        <a:t>Neighborhood/community involvement</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tc>
                <a:extLst>
                  <a:ext uri="{0D108BD9-81ED-4DB2-BD59-A6C34878D82A}">
                    <a16:rowId xmlns:a16="http://schemas.microsoft.com/office/drawing/2014/main" val="46712438"/>
                  </a:ext>
                </a:extLst>
              </a:tr>
              <a:tr h="347472">
                <a:tc>
                  <a:txBody>
                    <a:bodyPr/>
                    <a:lstStyle/>
                    <a:p>
                      <a:r>
                        <a:rPr lang="en-US" sz="1600" dirty="0">
                          <a:solidFill>
                            <a:srgbClr val="4F4F4F"/>
                          </a:solidFill>
                        </a:rPr>
                        <a:t>Other: ___________________________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tc>
                  <a:txBody>
                    <a:bodyPr/>
                    <a:lstStyle/>
                    <a:p>
                      <a:pPr marL="0" marR="0" lvl="0" indent="0" algn="ctr" defTabSz="914048" rtl="0" eaLnBrk="1" fontAlgn="auto" latinLnBrk="0" hangingPunct="1">
                        <a:lnSpc>
                          <a:spcPct val="100000"/>
                        </a:lnSpc>
                        <a:spcBef>
                          <a:spcPts val="0"/>
                        </a:spcBef>
                        <a:spcAft>
                          <a:spcPts val="0"/>
                        </a:spcAft>
                        <a:buClrTx/>
                        <a:buSzTx/>
                        <a:buFontTx/>
                        <a:buNone/>
                        <a:tabLst/>
                        <a:defRPr/>
                      </a:pPr>
                      <a:r>
                        <a:rPr lang="en-US" sz="1600" dirty="0">
                          <a:solidFill>
                            <a:srgbClr val="4F4F4F"/>
                          </a:solidFill>
                        </a:rPr>
                        <a:t>________</a:t>
                      </a:r>
                    </a:p>
                  </a:txBody>
                  <a:tcPr anchor="ctr">
                    <a:solidFill>
                      <a:srgbClr val="F4F6F8"/>
                    </a:solidFill>
                  </a:tcPr>
                </a:tc>
                <a:extLst>
                  <a:ext uri="{0D108BD9-81ED-4DB2-BD59-A6C34878D82A}">
                    <a16:rowId xmlns:a16="http://schemas.microsoft.com/office/drawing/2014/main" val="4149609109"/>
                  </a:ext>
                </a:extLst>
              </a:tr>
            </a:tbl>
          </a:graphicData>
        </a:graphic>
      </p:graphicFrame>
    </p:spTree>
    <p:extLst>
      <p:ext uri="{BB962C8B-B14F-4D97-AF65-F5344CB8AC3E}">
        <p14:creationId xmlns:p14="http://schemas.microsoft.com/office/powerpoint/2010/main" val="75525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sp>
        <p:nvSpPr>
          <p:cNvPr id="14" name="Rectangle 13">
            <a:extLst>
              <a:ext uri="{FF2B5EF4-FFF2-40B4-BE49-F238E27FC236}">
                <a16:creationId xmlns:a16="http://schemas.microsoft.com/office/drawing/2014/main" id="{DF24C045-3220-8240-8D39-E0CC23DC215D}"/>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Tree>
    <p:extLst>
      <p:ext uri="{BB962C8B-B14F-4D97-AF65-F5344CB8AC3E}">
        <p14:creationId xmlns:p14="http://schemas.microsoft.com/office/powerpoint/2010/main" val="2789608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1B3CCC-1813-B04C-AE88-AED0089ABA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sp>
        <p:nvSpPr>
          <p:cNvPr id="8" name="Title 1">
            <a:extLst>
              <a:ext uri="{FF2B5EF4-FFF2-40B4-BE49-F238E27FC236}">
                <a16:creationId xmlns:a16="http://schemas.microsoft.com/office/drawing/2014/main" id="{90674239-8EC5-7947-9720-321AA6D50139}"/>
              </a:ext>
            </a:extLst>
          </p:cNvPr>
          <p:cNvSpPr txBox="1">
            <a:spLocks/>
          </p:cNvSpPr>
          <p:nvPr/>
        </p:nvSpPr>
        <p:spPr>
          <a:xfrm>
            <a:off x="917030" y="2095741"/>
            <a:ext cx="9261291" cy="3078976"/>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pPr>
            <a:r>
              <a:rPr lang="en-US" sz="5400" dirty="0">
                <a:latin typeface="+mn-lt"/>
              </a:rPr>
              <a:t>Retirement Income Preferences</a:t>
            </a:r>
          </a:p>
        </p:txBody>
      </p:sp>
    </p:spTree>
    <p:extLst>
      <p:ext uri="{BB962C8B-B14F-4D97-AF65-F5344CB8AC3E}">
        <p14:creationId xmlns:p14="http://schemas.microsoft.com/office/powerpoint/2010/main" val="372032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41" name="Group 140">
            <a:extLst>
              <a:ext uri="{FF2B5EF4-FFF2-40B4-BE49-F238E27FC236}">
                <a16:creationId xmlns:a16="http://schemas.microsoft.com/office/drawing/2014/main" id="{49C0047C-E8A5-6941-A3CB-712F7C99DDF7}"/>
              </a:ext>
            </a:extLst>
          </p:cNvPr>
          <p:cNvGrpSpPr/>
          <p:nvPr/>
        </p:nvGrpSpPr>
        <p:grpSpPr>
          <a:xfrm>
            <a:off x="1067538" y="1541507"/>
            <a:ext cx="2481241" cy="1295292"/>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spTree>
    <p:extLst>
      <p:ext uri="{BB962C8B-B14F-4D97-AF65-F5344CB8AC3E}">
        <p14:creationId xmlns:p14="http://schemas.microsoft.com/office/powerpoint/2010/main" val="223994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B767AC-A56F-014D-9C5E-CF1ECB499436}"/>
              </a:ext>
            </a:extLst>
          </p:cNvPr>
          <p:cNvSpPr>
            <a:spLocks noGrp="1"/>
          </p:cNvSpPr>
          <p:nvPr>
            <p:ph type="title"/>
          </p:nvPr>
        </p:nvSpPr>
        <p:spPr/>
        <p:txBody>
          <a:bodyPr lIns="91440" tIns="45720" rIns="91440" bIns="45720" anchor="ctr"/>
          <a:lstStyle/>
          <a:p>
            <a:r>
              <a:rPr lang="en-US" dirty="0"/>
              <a:t>Retirement Income Preferences</a:t>
            </a:r>
          </a:p>
        </p:txBody>
      </p:sp>
      <p:sp>
        <p:nvSpPr>
          <p:cNvPr id="10" name="Rectangle 9">
            <a:extLst>
              <a:ext uri="{FF2B5EF4-FFF2-40B4-BE49-F238E27FC236}">
                <a16:creationId xmlns:a16="http://schemas.microsoft.com/office/drawing/2014/main" id="{AE2ACAA3-6EB1-5043-B1E0-162A55359177}"/>
              </a:ext>
            </a:extLst>
          </p:cNvPr>
          <p:cNvSpPr/>
          <p:nvPr/>
        </p:nvSpPr>
        <p:spPr>
          <a:xfrm>
            <a:off x="917030" y="1847766"/>
            <a:ext cx="6430254" cy="3662541"/>
          </a:xfrm>
          <a:prstGeom prst="rect">
            <a:avLst/>
          </a:prstGeom>
        </p:spPr>
        <p:txBody>
          <a:bodyPr wrap="square" lIns="91440" tIns="45720" rIns="91440" bIns="45720" anchor="t">
            <a:spAutoFit/>
          </a:bodyPr>
          <a:lstStyle/>
          <a:p>
            <a:pPr marL="342900" indent="-342900">
              <a:spcAft>
                <a:spcPts val="1200"/>
              </a:spcAft>
              <a:buClr>
                <a:srgbClr val="05C3DE"/>
              </a:buClr>
              <a:buFont typeface="Wingdings" pitchFamily="2" charset="2"/>
              <a:buChar char="§"/>
            </a:pPr>
            <a:r>
              <a:rPr lang="en-US" sz="2400" dirty="0">
                <a:solidFill>
                  <a:srgbClr val="4F4F4F"/>
                </a:solidFill>
                <a:cs typeface="Arial"/>
              </a:rPr>
              <a:t>Amount of income needed (income yield)</a:t>
            </a:r>
          </a:p>
          <a:p>
            <a:pPr marL="342900" indent="-342900">
              <a:spcAft>
                <a:spcPts val="1200"/>
              </a:spcAft>
              <a:buClr>
                <a:srgbClr val="05C3DE"/>
              </a:buClr>
              <a:buFont typeface="Wingdings" pitchFamily="2" charset="2"/>
              <a:buChar char="§"/>
            </a:pPr>
            <a:r>
              <a:rPr lang="en-US" sz="2400" dirty="0">
                <a:solidFill>
                  <a:srgbClr val="4F4F4F"/>
                </a:solidFill>
                <a:cs typeface="Arial"/>
              </a:rPr>
              <a:t>Length of time income needs to last </a:t>
            </a:r>
            <a:r>
              <a:rPr lang="en-US" sz="2400">
                <a:solidFill>
                  <a:srgbClr val="4F4F4F"/>
                </a:solidFill>
                <a:cs typeface="Arial"/>
              </a:rPr>
              <a:t>(income duration)</a:t>
            </a:r>
          </a:p>
          <a:p>
            <a:pPr marL="342900" indent="-342900">
              <a:spcAft>
                <a:spcPts val="1200"/>
              </a:spcAft>
              <a:buClr>
                <a:srgbClr val="05C3DE"/>
              </a:buClr>
              <a:buFont typeface="Wingdings" pitchFamily="2" charset="2"/>
              <a:buChar char="§"/>
            </a:pPr>
            <a:r>
              <a:rPr lang="en-US" sz="2400">
                <a:solidFill>
                  <a:srgbClr val="4F4F4F"/>
                </a:solidFill>
                <a:cs typeface="Arial"/>
              </a:rPr>
              <a:t>Variability of income from month to month and year to year (income </a:t>
            </a:r>
            <a:r>
              <a:rPr lang="en-US" sz="2400" dirty="0">
                <a:solidFill>
                  <a:srgbClr val="4F4F4F"/>
                </a:solidFill>
                <a:cs typeface="Arial"/>
              </a:rPr>
              <a:t>volatility)</a:t>
            </a:r>
          </a:p>
          <a:p>
            <a:pPr marL="342900" indent="-342900">
              <a:spcAft>
                <a:spcPts val="1200"/>
              </a:spcAft>
              <a:buClr>
                <a:srgbClr val="05C3DE"/>
              </a:buClr>
              <a:buFont typeface="Wingdings" pitchFamily="2" charset="2"/>
              <a:buChar char="§"/>
            </a:pPr>
            <a:r>
              <a:rPr lang="en-US" sz="2400">
                <a:solidFill>
                  <a:srgbClr val="4F4F4F"/>
                </a:solidFill>
                <a:cs typeface="Arial"/>
              </a:rPr>
              <a:t>Access to money (asset liquidity)</a:t>
            </a:r>
          </a:p>
          <a:p>
            <a:pPr marL="342900" indent="-342900">
              <a:spcAft>
                <a:spcPts val="1200"/>
              </a:spcAft>
              <a:buClr>
                <a:srgbClr val="05C3DE"/>
              </a:buClr>
              <a:buFont typeface="Wingdings" pitchFamily="2" charset="2"/>
              <a:buChar char="§"/>
            </a:pPr>
            <a:r>
              <a:rPr lang="en-US" sz="2400" dirty="0">
                <a:solidFill>
                  <a:srgbClr val="4F4F4F"/>
                </a:solidFill>
                <a:cs typeface="Arial"/>
              </a:rPr>
              <a:t>Opportunity to leave money behind (asset </a:t>
            </a:r>
            <a:r>
              <a:rPr lang="en-US" sz="2400">
                <a:solidFill>
                  <a:srgbClr val="4F4F4F"/>
                </a:solidFill>
                <a:cs typeface="Arial"/>
              </a:rPr>
              <a:t>preservation)</a:t>
            </a:r>
            <a:endParaRPr lang="en-US" sz="2400" dirty="0">
              <a:solidFill>
                <a:srgbClr val="4F4F4F"/>
              </a:solidFill>
            </a:endParaRPr>
          </a:p>
        </p:txBody>
      </p:sp>
      <p:pic>
        <p:nvPicPr>
          <p:cNvPr id="4" name="Picture 3" descr="Nautical-Ships.eps">
            <a:extLst>
              <a:ext uri="{FF2B5EF4-FFF2-40B4-BE49-F238E27FC236}">
                <a16:creationId xmlns:a16="http://schemas.microsoft.com/office/drawing/2014/main" id="{9AF10847-418E-7047-A0F0-A50AB44897B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347284" y="2003847"/>
            <a:ext cx="3660229" cy="2850305"/>
          </a:xfrm>
          <a:prstGeom prst="rect">
            <a:avLst/>
          </a:prstGeom>
        </p:spPr>
      </p:pic>
    </p:spTree>
    <p:extLst>
      <p:ext uri="{BB962C8B-B14F-4D97-AF65-F5344CB8AC3E}">
        <p14:creationId xmlns:p14="http://schemas.microsoft.com/office/powerpoint/2010/main" val="593691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B767AC-A56F-014D-9C5E-CF1ECB499436}"/>
              </a:ext>
            </a:extLst>
          </p:cNvPr>
          <p:cNvSpPr>
            <a:spLocks noGrp="1"/>
          </p:cNvSpPr>
          <p:nvPr>
            <p:ph type="title"/>
          </p:nvPr>
        </p:nvSpPr>
        <p:spPr/>
        <p:txBody>
          <a:bodyPr lIns="91440" tIns="45720" rIns="91440" bIns="45720" anchor="ctr"/>
          <a:lstStyle/>
          <a:p>
            <a:r>
              <a:rPr lang="en-US" dirty="0"/>
              <a:t>Retirement Income Preferences</a:t>
            </a:r>
          </a:p>
        </p:txBody>
      </p:sp>
      <p:sp>
        <p:nvSpPr>
          <p:cNvPr id="4" name="Content Placeholder 2">
            <a:extLst>
              <a:ext uri="{FF2B5EF4-FFF2-40B4-BE49-F238E27FC236}">
                <a16:creationId xmlns:a16="http://schemas.microsoft.com/office/drawing/2014/main" id="{C99F090B-05FB-EF43-9C40-8B650C71FD96}"/>
              </a:ext>
            </a:extLst>
          </p:cNvPr>
          <p:cNvSpPr txBox="1">
            <a:spLocks/>
          </p:cNvSpPr>
          <p:nvPr/>
        </p:nvSpPr>
        <p:spPr>
          <a:xfrm>
            <a:off x="1032386" y="1322910"/>
            <a:ext cx="10095443" cy="4876800"/>
          </a:xfrm>
          <a:prstGeom prst="rect">
            <a:avLst/>
          </a:prstGeom>
        </p:spPr>
        <p:txBody>
          <a:bodyPr lIns="0" tIns="0" rIns="0" bIns="0" anchor="t"/>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endParaRPr lang="en-US" sz="2400" dirty="0">
              <a:solidFill>
                <a:srgbClr val="4F4F4F"/>
              </a:solidFill>
              <a:cs typeface="Arial"/>
            </a:endParaRPr>
          </a:p>
          <a:p>
            <a:pPr marL="0" indent="0">
              <a:lnSpc>
                <a:spcPct val="100000"/>
              </a:lnSpc>
              <a:spcBef>
                <a:spcPts val="0"/>
              </a:spcBef>
              <a:buNone/>
            </a:pPr>
            <a:endParaRPr lang="en-US" sz="2400">
              <a:ea typeface="+mn-lt"/>
              <a:cs typeface="+mn-lt"/>
            </a:endParaRPr>
          </a:p>
        </p:txBody>
      </p:sp>
      <p:pic>
        <p:nvPicPr>
          <p:cNvPr id="5" name="Graphic 4" descr="VR2.0_illustration__scale.svg">
            <a:extLst>
              <a:ext uri="{FF2B5EF4-FFF2-40B4-BE49-F238E27FC236}">
                <a16:creationId xmlns:a16="http://schemas.microsoft.com/office/drawing/2014/main" id="{285742A2-5C29-634B-A648-6EE0DAFF6CE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98407" y="1922810"/>
            <a:ext cx="10352844" cy="4009806"/>
          </a:xfrm>
          <a:prstGeom prst="rect">
            <a:avLst/>
          </a:prstGeom>
        </p:spPr>
      </p:pic>
      <p:sp>
        <p:nvSpPr>
          <p:cNvPr id="7" name="TextBox 6">
            <a:extLst>
              <a:ext uri="{FF2B5EF4-FFF2-40B4-BE49-F238E27FC236}">
                <a16:creationId xmlns:a16="http://schemas.microsoft.com/office/drawing/2014/main" id="{D633B829-023D-9E41-AD47-B99975908D24}"/>
              </a:ext>
            </a:extLst>
          </p:cNvPr>
          <p:cNvSpPr txBox="1"/>
          <p:nvPr/>
        </p:nvSpPr>
        <p:spPr>
          <a:xfrm>
            <a:off x="1388543" y="1819900"/>
            <a:ext cx="3001259" cy="461665"/>
          </a:xfrm>
          <a:prstGeom prst="rect">
            <a:avLst/>
          </a:prstGeom>
          <a:noFill/>
        </p:spPr>
        <p:txBody>
          <a:bodyPr wrap="square" lIns="0" tIns="0" rIns="0" bIns="0" rtlCol="0">
            <a:spAutoFit/>
          </a:bodyPr>
          <a:lstStyle/>
          <a:p>
            <a:pPr algn="ctr">
              <a:spcAft>
                <a:spcPts val="1000"/>
              </a:spcAft>
              <a:buClr>
                <a:schemeClr val="accent2"/>
              </a:buClr>
            </a:pPr>
            <a:r>
              <a:rPr lang="en-US" sz="3000" dirty="0">
                <a:solidFill>
                  <a:srgbClr val="4F4F4F"/>
                </a:solidFill>
              </a:rPr>
              <a:t>Fixed and stable</a:t>
            </a:r>
          </a:p>
        </p:txBody>
      </p:sp>
      <p:sp>
        <p:nvSpPr>
          <p:cNvPr id="9" name="TextBox 8">
            <a:extLst>
              <a:ext uri="{FF2B5EF4-FFF2-40B4-BE49-F238E27FC236}">
                <a16:creationId xmlns:a16="http://schemas.microsoft.com/office/drawing/2014/main" id="{602866FA-EDEB-AC42-854C-3120D4E0CA27}"/>
              </a:ext>
            </a:extLst>
          </p:cNvPr>
          <p:cNvSpPr txBox="1"/>
          <p:nvPr/>
        </p:nvSpPr>
        <p:spPr>
          <a:xfrm>
            <a:off x="7429879" y="2405778"/>
            <a:ext cx="4063710" cy="923330"/>
          </a:xfrm>
          <a:prstGeom prst="rect">
            <a:avLst/>
          </a:prstGeom>
          <a:noFill/>
        </p:spPr>
        <p:txBody>
          <a:bodyPr wrap="square" lIns="0" tIns="0" rIns="0" bIns="0" rtlCol="0" anchor="t">
            <a:spAutoFit/>
          </a:bodyPr>
          <a:lstStyle/>
          <a:p>
            <a:pPr algn="ctr">
              <a:spcAft>
                <a:spcPts val="1000"/>
              </a:spcAft>
              <a:buClr>
                <a:schemeClr val="accent2"/>
              </a:buClr>
            </a:pPr>
            <a:r>
              <a:rPr lang="en-US" sz="3000" dirty="0">
                <a:solidFill>
                  <a:srgbClr val="4F4F4F"/>
                </a:solidFill>
              </a:rPr>
              <a:t>Potential growth to keep up with inflation</a:t>
            </a:r>
          </a:p>
        </p:txBody>
      </p:sp>
      <p:sp>
        <p:nvSpPr>
          <p:cNvPr id="10" name="TextBox 9">
            <a:extLst>
              <a:ext uri="{FF2B5EF4-FFF2-40B4-BE49-F238E27FC236}">
                <a16:creationId xmlns:a16="http://schemas.microsoft.com/office/drawing/2014/main" id="{70B66056-9BCC-8844-AB0A-0566948F7B3F}"/>
              </a:ext>
            </a:extLst>
          </p:cNvPr>
          <p:cNvSpPr txBox="1"/>
          <p:nvPr/>
        </p:nvSpPr>
        <p:spPr>
          <a:xfrm>
            <a:off x="1938968" y="2594113"/>
            <a:ext cx="1900410" cy="215444"/>
          </a:xfrm>
          <a:prstGeom prst="rect">
            <a:avLst/>
          </a:prstGeom>
          <a:noFill/>
        </p:spPr>
        <p:txBody>
          <a:bodyPr wrap="square" lIns="0" tIns="0" rIns="0" bIns="0" rtlCol="0">
            <a:spAutoFit/>
          </a:bodyPr>
          <a:lstStyle/>
          <a:p>
            <a:pPr algn="ctr">
              <a:spcAft>
                <a:spcPts val="1000"/>
              </a:spcAft>
              <a:buClr>
                <a:schemeClr val="accent2"/>
              </a:buClr>
            </a:pPr>
            <a:r>
              <a:rPr lang="en-US" sz="1400" b="1" dirty="0"/>
              <a:t>Retirement Income</a:t>
            </a:r>
          </a:p>
        </p:txBody>
      </p:sp>
      <p:sp>
        <p:nvSpPr>
          <p:cNvPr id="11" name="TextBox 10">
            <a:extLst>
              <a:ext uri="{FF2B5EF4-FFF2-40B4-BE49-F238E27FC236}">
                <a16:creationId xmlns:a16="http://schemas.microsoft.com/office/drawing/2014/main" id="{3F3657A4-598C-5D43-A285-0D1979E30B76}"/>
              </a:ext>
            </a:extLst>
          </p:cNvPr>
          <p:cNvSpPr txBox="1"/>
          <p:nvPr/>
        </p:nvSpPr>
        <p:spPr>
          <a:xfrm>
            <a:off x="8557249" y="3694868"/>
            <a:ext cx="1900410" cy="215444"/>
          </a:xfrm>
          <a:prstGeom prst="rect">
            <a:avLst/>
          </a:prstGeom>
          <a:noFill/>
        </p:spPr>
        <p:txBody>
          <a:bodyPr wrap="square" lIns="0" tIns="0" rIns="0" bIns="0" rtlCol="0">
            <a:spAutoFit/>
          </a:bodyPr>
          <a:lstStyle/>
          <a:p>
            <a:pPr algn="ctr">
              <a:spcAft>
                <a:spcPts val="1000"/>
              </a:spcAft>
              <a:buClr>
                <a:schemeClr val="accent2"/>
              </a:buClr>
            </a:pPr>
            <a:r>
              <a:rPr lang="en-US" sz="1400" b="1" dirty="0"/>
              <a:t>Retirement Income</a:t>
            </a:r>
          </a:p>
        </p:txBody>
      </p:sp>
    </p:spTree>
    <p:extLst>
      <p:ext uri="{BB962C8B-B14F-4D97-AF65-F5344CB8AC3E}">
        <p14:creationId xmlns:p14="http://schemas.microsoft.com/office/powerpoint/2010/main" val="349388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sp>
        <p:nvSpPr>
          <p:cNvPr id="14" name="Rectangle 13">
            <a:extLst>
              <a:ext uri="{FF2B5EF4-FFF2-40B4-BE49-F238E27FC236}">
                <a16:creationId xmlns:a16="http://schemas.microsoft.com/office/drawing/2014/main" id="{DF24C045-3220-8240-8D39-E0CC23DC215D}"/>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15" name="Rectangle 14">
            <a:extLst>
              <a:ext uri="{FF2B5EF4-FFF2-40B4-BE49-F238E27FC236}">
                <a16:creationId xmlns:a16="http://schemas.microsoft.com/office/drawing/2014/main" id="{F3B3410D-41AB-824B-8285-F39B9F7FEFF3}"/>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cs typeface="Arial"/>
              </a:rPr>
              <a:t>Retirement Income</a:t>
            </a:r>
            <a:br>
              <a:rPr lang="en-US" sz="2200" b="1" dirty="0">
                <a:solidFill>
                  <a:srgbClr val="054C70"/>
                </a:solidFill>
                <a:cs typeface="Arial"/>
              </a:rPr>
            </a:br>
            <a:r>
              <a:rPr lang="en-US" sz="2200" b="1" dirty="0">
                <a:solidFill>
                  <a:srgbClr val="054C70"/>
                </a:solidFill>
                <a:cs typeface="Arial"/>
              </a:rPr>
              <a:t>Preferences</a:t>
            </a:r>
            <a:endParaRPr lang="en-US" sz="2200" b="1" dirty="0">
              <a:solidFill>
                <a:srgbClr val="054C70"/>
              </a:solidFill>
            </a:endParaRPr>
          </a:p>
        </p:txBody>
      </p:sp>
    </p:spTree>
    <p:extLst>
      <p:ext uri="{BB962C8B-B14F-4D97-AF65-F5344CB8AC3E}">
        <p14:creationId xmlns:p14="http://schemas.microsoft.com/office/powerpoint/2010/main" val="4068652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pic>
        <p:nvPicPr>
          <p:cNvPr id="24" name="Picture 23">
            <a:extLst>
              <a:ext uri="{FF2B5EF4-FFF2-40B4-BE49-F238E27FC236}">
                <a16:creationId xmlns:a16="http://schemas.microsoft.com/office/drawing/2014/main" id="{03805FF2-B522-544D-BE75-15FD8A63A7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21" name="Title 1">
            <a:extLst>
              <a:ext uri="{FF2B5EF4-FFF2-40B4-BE49-F238E27FC236}">
                <a16:creationId xmlns:a16="http://schemas.microsoft.com/office/drawing/2014/main" id="{C4E8D0DE-B60B-3A4D-9E39-0E6C47E441D0}"/>
              </a:ext>
            </a:extLst>
          </p:cNvPr>
          <p:cNvSpPr txBox="1">
            <a:spLocks/>
          </p:cNvSpPr>
          <p:nvPr/>
        </p:nvSpPr>
        <p:spPr>
          <a:xfrm>
            <a:off x="917030" y="2154951"/>
            <a:ext cx="9261291" cy="2990161"/>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pPr>
            <a:r>
              <a:rPr lang="en-US" sz="5400" dirty="0">
                <a:latin typeface="+mn-lt"/>
              </a:rPr>
              <a:t>Planning</a:t>
            </a:r>
          </a:p>
          <a:p>
            <a:pPr>
              <a:lnSpc>
                <a:spcPct val="100000"/>
              </a:lnSpc>
            </a:pPr>
            <a:r>
              <a:rPr lang="en-US" sz="5400" dirty="0">
                <a:latin typeface="+mn-lt"/>
              </a:rPr>
              <a:t>Preferences</a:t>
            </a:r>
          </a:p>
        </p:txBody>
      </p:sp>
    </p:spTree>
    <p:extLst>
      <p:ext uri="{BB962C8B-B14F-4D97-AF65-F5344CB8AC3E}">
        <p14:creationId xmlns:p14="http://schemas.microsoft.com/office/powerpoint/2010/main" val="2374554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76F8F5-EBD6-0842-9425-186F656A0460}"/>
              </a:ext>
            </a:extLst>
          </p:cNvPr>
          <p:cNvSpPr>
            <a:spLocks noGrp="1"/>
          </p:cNvSpPr>
          <p:nvPr>
            <p:ph type="title"/>
          </p:nvPr>
        </p:nvSpPr>
        <p:spPr/>
        <p:txBody>
          <a:bodyPr/>
          <a:lstStyle/>
          <a:p>
            <a:r>
              <a:rPr lang="en-US" dirty="0"/>
              <a:t>Planning Preferences</a:t>
            </a:r>
          </a:p>
        </p:txBody>
      </p:sp>
      <p:sp>
        <p:nvSpPr>
          <p:cNvPr id="6" name="Text Placeholder 2">
            <a:extLst>
              <a:ext uri="{FF2B5EF4-FFF2-40B4-BE49-F238E27FC236}">
                <a16:creationId xmlns:a16="http://schemas.microsoft.com/office/drawing/2014/main" id="{678EC48E-539B-4256-9A80-647228231075}"/>
              </a:ext>
            </a:extLst>
          </p:cNvPr>
          <p:cNvSpPr>
            <a:spLocks noGrp="1"/>
          </p:cNvSpPr>
          <p:nvPr>
            <p:ph type="body" sz="quarter" idx="10"/>
          </p:nvPr>
        </p:nvSpPr>
        <p:spPr/>
        <p:txBody>
          <a:bodyPr lIns="91440" tIns="45720" rIns="91440" bIns="45720" anchor="b"/>
          <a:lstStyle/>
          <a:p>
            <a:pPr marL="342265" indent="-342265"/>
            <a:r>
              <a:rPr lang="en-US" dirty="0"/>
              <a:t>Source: </a:t>
            </a:r>
            <a:r>
              <a:rPr lang="en-US" dirty="0">
                <a:ea typeface="+mn-lt"/>
                <a:cs typeface="+mn-lt"/>
              </a:rPr>
              <a:t>T. Rowe Price Retirement Savings and Spending Study (RSS6), 2020</a:t>
            </a:r>
          </a:p>
        </p:txBody>
      </p:sp>
      <p:sp>
        <p:nvSpPr>
          <p:cNvPr id="15" name="TextBox 14">
            <a:extLst>
              <a:ext uri="{FF2B5EF4-FFF2-40B4-BE49-F238E27FC236}">
                <a16:creationId xmlns:a16="http://schemas.microsoft.com/office/drawing/2014/main" id="{E270BA96-0F3D-F54B-8CE0-D3F8FC8655AE}"/>
              </a:ext>
            </a:extLst>
          </p:cNvPr>
          <p:cNvSpPr txBox="1"/>
          <p:nvPr/>
        </p:nvSpPr>
        <p:spPr>
          <a:xfrm>
            <a:off x="1682378" y="2783659"/>
            <a:ext cx="2076114" cy="1808187"/>
          </a:xfrm>
          <a:prstGeom prst="rect">
            <a:avLst/>
          </a:prstGeom>
          <a:noFill/>
        </p:spPr>
        <p:txBody>
          <a:bodyPr wrap="square" lIns="0" tIns="0" rIns="0" bIns="0" rtlCol="0">
            <a:spAutoFit/>
          </a:bodyPr>
          <a:lstStyle/>
          <a:p>
            <a:pPr>
              <a:buClr>
                <a:schemeClr val="accent2"/>
              </a:buClr>
            </a:pPr>
            <a:r>
              <a:rPr lang="en-US" sz="8000" b="1" dirty="0">
                <a:solidFill>
                  <a:schemeClr val="accent1"/>
                </a:solidFill>
              </a:rPr>
              <a:t>36%</a:t>
            </a:r>
          </a:p>
          <a:p>
            <a:pPr>
              <a:lnSpc>
                <a:spcPts val="4520"/>
              </a:lnSpc>
              <a:buClr>
                <a:schemeClr val="accent2"/>
              </a:buClr>
            </a:pPr>
            <a:r>
              <a:rPr lang="en-US" sz="4400" dirty="0">
                <a:solidFill>
                  <a:schemeClr val="tx2"/>
                </a:solidFill>
              </a:rPr>
              <a:t>Enjoy it</a:t>
            </a:r>
          </a:p>
        </p:txBody>
      </p:sp>
      <p:sp>
        <p:nvSpPr>
          <p:cNvPr id="9" name="Content Placeholder 2">
            <a:extLst>
              <a:ext uri="{FF2B5EF4-FFF2-40B4-BE49-F238E27FC236}">
                <a16:creationId xmlns:a16="http://schemas.microsoft.com/office/drawing/2014/main" id="{4E8EDB45-DB58-3348-A831-445B2A7A7EE6}"/>
              </a:ext>
            </a:extLst>
          </p:cNvPr>
          <p:cNvSpPr txBox="1">
            <a:spLocks/>
          </p:cNvSpPr>
          <p:nvPr/>
        </p:nvSpPr>
        <p:spPr>
          <a:xfrm>
            <a:off x="925284" y="1698676"/>
            <a:ext cx="10210800" cy="366712"/>
          </a:xfrm>
          <a:prstGeom prst="rect">
            <a:avLst/>
          </a:prstGeom>
        </p:spPr>
        <p:txBody>
          <a:bodyP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000" dirty="0">
                <a:solidFill>
                  <a:srgbClr val="4F4F4F"/>
                </a:solidFill>
              </a:rPr>
              <a:t>Sentiment and approach to planning</a:t>
            </a:r>
          </a:p>
        </p:txBody>
      </p:sp>
    </p:spTree>
    <p:extLst>
      <p:ext uri="{BB962C8B-B14F-4D97-AF65-F5344CB8AC3E}">
        <p14:creationId xmlns:p14="http://schemas.microsoft.com/office/powerpoint/2010/main" val="3168091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76F8F5-EBD6-0842-9425-186F656A0460}"/>
              </a:ext>
            </a:extLst>
          </p:cNvPr>
          <p:cNvSpPr>
            <a:spLocks noGrp="1"/>
          </p:cNvSpPr>
          <p:nvPr>
            <p:ph type="title"/>
          </p:nvPr>
        </p:nvSpPr>
        <p:spPr/>
        <p:txBody>
          <a:bodyPr/>
          <a:lstStyle/>
          <a:p>
            <a:r>
              <a:rPr lang="en-US" dirty="0"/>
              <a:t>Planning Preferences</a:t>
            </a:r>
          </a:p>
        </p:txBody>
      </p:sp>
      <p:sp>
        <p:nvSpPr>
          <p:cNvPr id="2" name="Text Placeholder 2">
            <a:extLst>
              <a:ext uri="{FF2B5EF4-FFF2-40B4-BE49-F238E27FC236}">
                <a16:creationId xmlns:a16="http://schemas.microsoft.com/office/drawing/2014/main" id="{6FF2BA8E-B004-45C5-B0B4-957C11804F6C}"/>
              </a:ext>
            </a:extLst>
          </p:cNvPr>
          <p:cNvSpPr>
            <a:spLocks noGrp="1"/>
          </p:cNvSpPr>
          <p:nvPr>
            <p:ph type="body" sz="quarter" idx="10"/>
          </p:nvPr>
        </p:nvSpPr>
        <p:spPr/>
        <p:txBody>
          <a:bodyPr lIns="91440" tIns="45720" rIns="91440" bIns="45720" anchor="b"/>
          <a:lstStyle/>
          <a:p>
            <a:pPr marL="342265" indent="-342265"/>
            <a:r>
              <a:rPr lang="en-US" dirty="0"/>
              <a:t>Source: </a:t>
            </a:r>
            <a:r>
              <a:rPr lang="en-US" dirty="0">
                <a:ea typeface="+mn-lt"/>
                <a:cs typeface="+mn-lt"/>
              </a:rPr>
              <a:t>T. Rowe Price Retirement Savings and Spending Study (RSS6), 2020</a:t>
            </a:r>
          </a:p>
        </p:txBody>
      </p:sp>
      <p:sp>
        <p:nvSpPr>
          <p:cNvPr id="20" name="TextBox 19">
            <a:extLst>
              <a:ext uri="{FF2B5EF4-FFF2-40B4-BE49-F238E27FC236}">
                <a16:creationId xmlns:a16="http://schemas.microsoft.com/office/drawing/2014/main" id="{D194EA94-73C9-C94C-8322-C792BA0F1247}"/>
              </a:ext>
            </a:extLst>
          </p:cNvPr>
          <p:cNvSpPr txBox="1"/>
          <p:nvPr/>
        </p:nvSpPr>
        <p:spPr>
          <a:xfrm>
            <a:off x="1682378" y="2783659"/>
            <a:ext cx="2076114" cy="1808187"/>
          </a:xfrm>
          <a:prstGeom prst="rect">
            <a:avLst/>
          </a:prstGeom>
          <a:noFill/>
        </p:spPr>
        <p:txBody>
          <a:bodyPr wrap="square" lIns="0" tIns="0" rIns="0" bIns="0" rtlCol="0">
            <a:spAutoFit/>
          </a:bodyPr>
          <a:lstStyle/>
          <a:p>
            <a:pPr>
              <a:buClr>
                <a:schemeClr val="accent2"/>
              </a:buClr>
            </a:pPr>
            <a:r>
              <a:rPr lang="en-US" sz="8000" b="1" dirty="0">
                <a:solidFill>
                  <a:schemeClr val="accent1"/>
                </a:solidFill>
              </a:rPr>
              <a:t>36%</a:t>
            </a:r>
          </a:p>
          <a:p>
            <a:pPr>
              <a:lnSpc>
                <a:spcPts val="4520"/>
              </a:lnSpc>
              <a:buClr>
                <a:schemeClr val="accent2"/>
              </a:buClr>
            </a:pPr>
            <a:r>
              <a:rPr lang="en-US" sz="4400" dirty="0">
                <a:solidFill>
                  <a:schemeClr val="tx2"/>
                </a:solidFill>
              </a:rPr>
              <a:t>Enjoy it</a:t>
            </a:r>
          </a:p>
        </p:txBody>
      </p:sp>
      <p:sp>
        <p:nvSpPr>
          <p:cNvPr id="21" name="TextBox 20">
            <a:extLst>
              <a:ext uri="{FF2B5EF4-FFF2-40B4-BE49-F238E27FC236}">
                <a16:creationId xmlns:a16="http://schemas.microsoft.com/office/drawing/2014/main" id="{89F028EE-9B8E-6E4A-B4C9-37831C6EBE7B}"/>
              </a:ext>
            </a:extLst>
          </p:cNvPr>
          <p:cNvSpPr txBox="1"/>
          <p:nvPr/>
        </p:nvSpPr>
        <p:spPr>
          <a:xfrm>
            <a:off x="5083435" y="2783659"/>
            <a:ext cx="2091984" cy="1808187"/>
          </a:xfrm>
          <a:prstGeom prst="rect">
            <a:avLst/>
          </a:prstGeom>
          <a:noFill/>
        </p:spPr>
        <p:txBody>
          <a:bodyPr wrap="square" lIns="0" tIns="0" rIns="0" bIns="0" rtlCol="0">
            <a:spAutoFit/>
          </a:bodyPr>
          <a:lstStyle/>
          <a:p>
            <a:pPr>
              <a:buClr>
                <a:schemeClr val="accent2"/>
              </a:buClr>
            </a:pPr>
            <a:r>
              <a:rPr lang="en-US" sz="8000" b="1" dirty="0">
                <a:solidFill>
                  <a:schemeClr val="accent1"/>
                </a:solidFill>
              </a:rPr>
              <a:t>52%</a:t>
            </a:r>
          </a:p>
          <a:p>
            <a:pPr>
              <a:lnSpc>
                <a:spcPts val="4520"/>
              </a:lnSpc>
              <a:buClr>
                <a:schemeClr val="accent2"/>
              </a:buClr>
            </a:pPr>
            <a:r>
              <a:rPr lang="en-US" sz="4400" dirty="0">
                <a:solidFill>
                  <a:schemeClr val="tx2"/>
                </a:solidFill>
              </a:rPr>
              <a:t>Value it</a:t>
            </a:r>
          </a:p>
        </p:txBody>
      </p:sp>
      <p:cxnSp>
        <p:nvCxnSpPr>
          <p:cNvPr id="22" name="Straight Connector 21">
            <a:extLst>
              <a:ext uri="{FF2B5EF4-FFF2-40B4-BE49-F238E27FC236}">
                <a16:creationId xmlns:a16="http://schemas.microsoft.com/office/drawing/2014/main" id="{2DA94A00-727C-F749-ADEE-005086EAF5D7}"/>
              </a:ext>
            </a:extLst>
          </p:cNvPr>
          <p:cNvCxnSpPr>
            <a:cxnSpLocks/>
          </p:cNvCxnSpPr>
          <p:nvPr/>
        </p:nvCxnSpPr>
        <p:spPr>
          <a:xfrm>
            <a:off x="4396535" y="2541946"/>
            <a:ext cx="0" cy="2355800"/>
          </a:xfrm>
          <a:prstGeom prst="line">
            <a:avLst/>
          </a:prstGeom>
          <a:ln w="101600" cap="flat">
            <a:solidFill>
              <a:srgbClr val="05C3DE">
                <a:alpha val="10000"/>
              </a:srgb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B81D46D-5695-C844-BCFC-27640A444247}"/>
              </a:ext>
            </a:extLst>
          </p:cNvPr>
          <p:cNvSpPr txBox="1">
            <a:spLocks/>
          </p:cNvSpPr>
          <p:nvPr/>
        </p:nvSpPr>
        <p:spPr>
          <a:xfrm>
            <a:off x="925284" y="1698676"/>
            <a:ext cx="10210800" cy="366712"/>
          </a:xfrm>
          <a:prstGeom prst="rect">
            <a:avLst/>
          </a:prstGeom>
        </p:spPr>
        <p:txBody>
          <a:bodyP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000" dirty="0">
                <a:solidFill>
                  <a:srgbClr val="4F4F4F"/>
                </a:solidFill>
              </a:rPr>
              <a:t>Sentiment and approach to planning</a:t>
            </a:r>
          </a:p>
        </p:txBody>
      </p:sp>
    </p:spTree>
    <p:extLst>
      <p:ext uri="{BB962C8B-B14F-4D97-AF65-F5344CB8AC3E}">
        <p14:creationId xmlns:p14="http://schemas.microsoft.com/office/powerpoint/2010/main" val="755739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76F8F5-EBD6-0842-9425-186F656A0460}"/>
              </a:ext>
            </a:extLst>
          </p:cNvPr>
          <p:cNvSpPr>
            <a:spLocks noGrp="1"/>
          </p:cNvSpPr>
          <p:nvPr>
            <p:ph type="title"/>
          </p:nvPr>
        </p:nvSpPr>
        <p:spPr/>
        <p:txBody>
          <a:bodyPr/>
          <a:lstStyle/>
          <a:p>
            <a:r>
              <a:rPr lang="en-US" dirty="0"/>
              <a:t>Planning Preferences</a:t>
            </a:r>
          </a:p>
        </p:txBody>
      </p:sp>
      <p:sp>
        <p:nvSpPr>
          <p:cNvPr id="2" name="Text Placeholder 2">
            <a:extLst>
              <a:ext uri="{FF2B5EF4-FFF2-40B4-BE49-F238E27FC236}">
                <a16:creationId xmlns:a16="http://schemas.microsoft.com/office/drawing/2014/main" id="{0BA15A98-B27C-4741-9CEF-B3A7DD7AB287}"/>
              </a:ext>
            </a:extLst>
          </p:cNvPr>
          <p:cNvSpPr>
            <a:spLocks noGrp="1"/>
          </p:cNvSpPr>
          <p:nvPr>
            <p:ph type="body" sz="quarter" idx="10"/>
          </p:nvPr>
        </p:nvSpPr>
        <p:spPr/>
        <p:txBody>
          <a:bodyPr lIns="91440" tIns="45720" rIns="91440" bIns="45720" anchor="b"/>
          <a:lstStyle/>
          <a:p>
            <a:pPr marL="342265" indent="-342265"/>
            <a:r>
              <a:rPr lang="en-US" dirty="0"/>
              <a:t>Source: </a:t>
            </a:r>
            <a:r>
              <a:rPr lang="en-US" dirty="0">
                <a:ea typeface="+mn-lt"/>
                <a:cs typeface="+mn-lt"/>
              </a:rPr>
              <a:t>T. Rowe Price Retirement Savings and Spending Study (RSS6), 2020</a:t>
            </a:r>
          </a:p>
        </p:txBody>
      </p:sp>
      <p:sp>
        <p:nvSpPr>
          <p:cNvPr id="9" name="TextBox 8">
            <a:extLst>
              <a:ext uri="{FF2B5EF4-FFF2-40B4-BE49-F238E27FC236}">
                <a16:creationId xmlns:a16="http://schemas.microsoft.com/office/drawing/2014/main" id="{65F13159-E3AD-F74D-8FFE-9ADE00073F9D}"/>
              </a:ext>
            </a:extLst>
          </p:cNvPr>
          <p:cNvSpPr txBox="1"/>
          <p:nvPr/>
        </p:nvSpPr>
        <p:spPr>
          <a:xfrm>
            <a:off x="1682378" y="2783659"/>
            <a:ext cx="2076114" cy="1808187"/>
          </a:xfrm>
          <a:prstGeom prst="rect">
            <a:avLst/>
          </a:prstGeom>
          <a:noFill/>
        </p:spPr>
        <p:txBody>
          <a:bodyPr wrap="square" lIns="0" tIns="0" rIns="0" bIns="0" rtlCol="0">
            <a:spAutoFit/>
          </a:bodyPr>
          <a:lstStyle/>
          <a:p>
            <a:pPr>
              <a:buClr>
                <a:schemeClr val="accent2"/>
              </a:buClr>
            </a:pPr>
            <a:r>
              <a:rPr lang="en-US" sz="8000" b="1" dirty="0">
                <a:solidFill>
                  <a:schemeClr val="accent1"/>
                </a:solidFill>
              </a:rPr>
              <a:t>36%</a:t>
            </a:r>
          </a:p>
          <a:p>
            <a:pPr>
              <a:lnSpc>
                <a:spcPts val="4520"/>
              </a:lnSpc>
              <a:buClr>
                <a:schemeClr val="accent2"/>
              </a:buClr>
            </a:pPr>
            <a:r>
              <a:rPr lang="en-US" sz="4400" dirty="0">
                <a:solidFill>
                  <a:schemeClr val="tx2"/>
                </a:solidFill>
              </a:rPr>
              <a:t>Enjoy it</a:t>
            </a:r>
          </a:p>
        </p:txBody>
      </p:sp>
      <p:sp>
        <p:nvSpPr>
          <p:cNvPr id="12" name="TextBox 11">
            <a:extLst>
              <a:ext uri="{FF2B5EF4-FFF2-40B4-BE49-F238E27FC236}">
                <a16:creationId xmlns:a16="http://schemas.microsoft.com/office/drawing/2014/main" id="{ABB9501A-A5EA-D94E-8E0D-896A28F30BD8}"/>
              </a:ext>
            </a:extLst>
          </p:cNvPr>
          <p:cNvSpPr txBox="1"/>
          <p:nvPr/>
        </p:nvSpPr>
        <p:spPr>
          <a:xfrm>
            <a:off x="5083435" y="2783659"/>
            <a:ext cx="2091984" cy="1808187"/>
          </a:xfrm>
          <a:prstGeom prst="rect">
            <a:avLst/>
          </a:prstGeom>
          <a:noFill/>
        </p:spPr>
        <p:txBody>
          <a:bodyPr wrap="square" lIns="0" tIns="0" rIns="0" bIns="0" rtlCol="0">
            <a:spAutoFit/>
          </a:bodyPr>
          <a:lstStyle/>
          <a:p>
            <a:pPr>
              <a:buClr>
                <a:schemeClr val="accent2"/>
              </a:buClr>
            </a:pPr>
            <a:r>
              <a:rPr lang="en-US" sz="8000" b="1" dirty="0">
                <a:solidFill>
                  <a:schemeClr val="accent1"/>
                </a:solidFill>
              </a:rPr>
              <a:t>52%</a:t>
            </a:r>
          </a:p>
          <a:p>
            <a:pPr>
              <a:lnSpc>
                <a:spcPts val="4520"/>
              </a:lnSpc>
              <a:buClr>
                <a:schemeClr val="accent2"/>
              </a:buClr>
            </a:pPr>
            <a:r>
              <a:rPr lang="en-US" sz="4400" dirty="0">
                <a:solidFill>
                  <a:schemeClr val="tx2"/>
                </a:solidFill>
              </a:rPr>
              <a:t>Value it</a:t>
            </a:r>
          </a:p>
        </p:txBody>
      </p:sp>
      <p:sp>
        <p:nvSpPr>
          <p:cNvPr id="15" name="TextBox 14">
            <a:extLst>
              <a:ext uri="{FF2B5EF4-FFF2-40B4-BE49-F238E27FC236}">
                <a16:creationId xmlns:a16="http://schemas.microsoft.com/office/drawing/2014/main" id="{232F459B-94BF-CD45-9643-B2D8CB0C08A6}"/>
              </a:ext>
            </a:extLst>
          </p:cNvPr>
          <p:cNvSpPr txBox="1"/>
          <p:nvPr/>
        </p:nvSpPr>
        <p:spPr>
          <a:xfrm>
            <a:off x="8413937" y="2770835"/>
            <a:ext cx="2091985" cy="1821011"/>
          </a:xfrm>
          <a:prstGeom prst="rect">
            <a:avLst/>
          </a:prstGeom>
          <a:noFill/>
        </p:spPr>
        <p:txBody>
          <a:bodyPr wrap="square" lIns="0" tIns="0" rIns="0" bIns="0" rtlCol="0">
            <a:spAutoFit/>
          </a:bodyPr>
          <a:lstStyle/>
          <a:p>
            <a:pPr>
              <a:buClr>
                <a:schemeClr val="accent2"/>
              </a:buClr>
            </a:pPr>
            <a:r>
              <a:rPr lang="en-US" sz="8000" b="1" dirty="0">
                <a:solidFill>
                  <a:schemeClr val="accent1"/>
                </a:solidFill>
              </a:rPr>
              <a:t>12%</a:t>
            </a:r>
          </a:p>
          <a:p>
            <a:pPr>
              <a:lnSpc>
                <a:spcPts val="4520"/>
              </a:lnSpc>
              <a:buClr>
                <a:schemeClr val="accent2"/>
              </a:buClr>
            </a:pPr>
            <a:r>
              <a:rPr lang="en-US" sz="4400" dirty="0">
                <a:solidFill>
                  <a:schemeClr val="tx2"/>
                </a:solidFill>
              </a:rPr>
              <a:t> Avoid it</a:t>
            </a:r>
          </a:p>
        </p:txBody>
      </p:sp>
      <p:cxnSp>
        <p:nvCxnSpPr>
          <p:cNvPr id="13" name="Straight Connector 12">
            <a:extLst>
              <a:ext uri="{FF2B5EF4-FFF2-40B4-BE49-F238E27FC236}">
                <a16:creationId xmlns:a16="http://schemas.microsoft.com/office/drawing/2014/main" id="{DA304178-A3C7-954C-B7A7-B186296B9E22}"/>
              </a:ext>
            </a:extLst>
          </p:cNvPr>
          <p:cNvCxnSpPr>
            <a:cxnSpLocks/>
          </p:cNvCxnSpPr>
          <p:nvPr/>
        </p:nvCxnSpPr>
        <p:spPr>
          <a:xfrm>
            <a:off x="4396535" y="2541946"/>
            <a:ext cx="0" cy="2355800"/>
          </a:xfrm>
          <a:prstGeom prst="line">
            <a:avLst/>
          </a:prstGeom>
          <a:ln w="101600" cap="flat">
            <a:solidFill>
              <a:srgbClr val="05C3DE">
                <a:alpha val="1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C418A7-362B-664E-918E-C6890DAD8133}"/>
              </a:ext>
            </a:extLst>
          </p:cNvPr>
          <p:cNvCxnSpPr>
            <a:cxnSpLocks/>
          </p:cNvCxnSpPr>
          <p:nvPr/>
        </p:nvCxnSpPr>
        <p:spPr>
          <a:xfrm>
            <a:off x="7779595" y="2541946"/>
            <a:ext cx="0" cy="2355800"/>
          </a:xfrm>
          <a:prstGeom prst="line">
            <a:avLst/>
          </a:prstGeom>
          <a:ln w="101600" cap="flat">
            <a:solidFill>
              <a:srgbClr val="05C3DE">
                <a:alpha val="10000"/>
              </a:srgb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4D9BAD0-708D-7B46-9E4B-E80B532E3358}"/>
              </a:ext>
            </a:extLst>
          </p:cNvPr>
          <p:cNvSpPr txBox="1">
            <a:spLocks/>
          </p:cNvSpPr>
          <p:nvPr/>
        </p:nvSpPr>
        <p:spPr>
          <a:xfrm>
            <a:off x="925284" y="1698676"/>
            <a:ext cx="10210800" cy="366712"/>
          </a:xfrm>
          <a:prstGeom prst="rect">
            <a:avLst/>
          </a:prstGeom>
        </p:spPr>
        <p:txBody>
          <a:bodyP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000" dirty="0">
                <a:solidFill>
                  <a:srgbClr val="4F4F4F"/>
                </a:solidFill>
              </a:rPr>
              <a:t>Sentiment and approach to planning</a:t>
            </a:r>
          </a:p>
        </p:txBody>
      </p:sp>
    </p:spTree>
    <p:extLst>
      <p:ext uri="{BB962C8B-B14F-4D97-AF65-F5344CB8AC3E}">
        <p14:creationId xmlns:p14="http://schemas.microsoft.com/office/powerpoint/2010/main" val="4242913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grpSp>
        <p:nvGrpSpPr>
          <p:cNvPr id="5" name="Group 4">
            <a:extLst>
              <a:ext uri="{FF2B5EF4-FFF2-40B4-BE49-F238E27FC236}">
                <a16:creationId xmlns:a16="http://schemas.microsoft.com/office/drawing/2014/main" id="{EAB88A4C-17A0-A449-98F3-C24D7ED29913}"/>
              </a:ext>
            </a:extLst>
          </p:cNvPr>
          <p:cNvGrpSpPr/>
          <p:nvPr/>
        </p:nvGrpSpPr>
        <p:grpSpPr>
          <a:xfrm>
            <a:off x="1045370" y="1985962"/>
            <a:ext cx="4593430" cy="3171825"/>
            <a:chOff x="1045370" y="1985962"/>
            <a:chExt cx="4593430" cy="3171825"/>
          </a:xfrm>
        </p:grpSpPr>
        <p:sp>
          <p:nvSpPr>
            <p:cNvPr id="15" name="Rectangle 14">
              <a:extLst>
                <a:ext uri="{FF2B5EF4-FFF2-40B4-BE49-F238E27FC236}">
                  <a16:creationId xmlns:a16="http://schemas.microsoft.com/office/drawing/2014/main" id="{D18EE3FF-7B6F-0743-9BE9-EFA9F9ADA935}"/>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16" name="Rectangle 15">
              <a:extLst>
                <a:ext uri="{FF2B5EF4-FFF2-40B4-BE49-F238E27FC236}">
                  <a16:creationId xmlns:a16="http://schemas.microsoft.com/office/drawing/2014/main" id="{B3F5D3B1-59C2-734B-9702-369BF9903D9A}"/>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Retirement Income</a:t>
              </a:r>
              <a:br>
                <a:rPr lang="en-US" sz="2200" b="1" dirty="0">
                  <a:solidFill>
                    <a:srgbClr val="054C70"/>
                  </a:solidFill>
                </a:rPr>
              </a:br>
              <a:r>
                <a:rPr lang="en-US" sz="2200" b="1" dirty="0">
                  <a:solidFill>
                    <a:srgbClr val="054C70"/>
                  </a:solidFill>
                  <a:cs typeface="Arial"/>
                </a:rPr>
                <a:t>Preferences</a:t>
              </a:r>
              <a:endParaRPr lang="en-US" dirty="0"/>
            </a:p>
          </p:txBody>
        </p:sp>
        <p:sp>
          <p:nvSpPr>
            <p:cNvPr id="17" name="Rectangle 16">
              <a:extLst>
                <a:ext uri="{FF2B5EF4-FFF2-40B4-BE49-F238E27FC236}">
                  <a16:creationId xmlns:a16="http://schemas.microsoft.com/office/drawing/2014/main" id="{9E78708E-C2C7-A144-9437-D17A8D50062D}"/>
                </a:ext>
              </a:extLst>
            </p:cNvPr>
            <p:cNvSpPr/>
            <p:nvPr/>
          </p:nvSpPr>
          <p:spPr>
            <a:xfrm>
              <a:off x="1045370" y="4271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Planning Preferences</a:t>
              </a:r>
            </a:p>
          </p:txBody>
        </p:sp>
      </p:grpSp>
    </p:spTree>
    <p:extLst>
      <p:ext uri="{BB962C8B-B14F-4D97-AF65-F5344CB8AC3E}">
        <p14:creationId xmlns:p14="http://schemas.microsoft.com/office/powerpoint/2010/main" val="3739987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08EA525-597E-EF48-A1FE-E6B0BFABE085}"/>
              </a:ext>
            </a:extLst>
          </p:cNvPr>
          <p:cNvGrpSpPr/>
          <p:nvPr/>
        </p:nvGrpSpPr>
        <p:grpSpPr>
          <a:xfrm>
            <a:off x="3909801" y="4361377"/>
            <a:ext cx="5934134" cy="1371600"/>
            <a:chOff x="3995529" y="4321626"/>
            <a:chExt cx="5934134" cy="1371600"/>
          </a:xfrm>
        </p:grpSpPr>
        <p:sp>
          <p:nvSpPr>
            <p:cNvPr id="18" name="Rectangle 17">
              <a:extLst>
                <a:ext uri="{FF2B5EF4-FFF2-40B4-BE49-F238E27FC236}">
                  <a16:creationId xmlns:a16="http://schemas.microsoft.com/office/drawing/2014/main" id="{A403EEEE-CC78-FC4F-A788-2F36DB04803D}"/>
                </a:ext>
              </a:extLst>
            </p:cNvPr>
            <p:cNvSpPr>
              <a:spLocks noChangeAspect="1"/>
            </p:cNvSpPr>
            <p:nvPr/>
          </p:nvSpPr>
          <p:spPr>
            <a:xfrm>
              <a:off x="3995529" y="4321626"/>
              <a:ext cx="1299408" cy="1371600"/>
            </a:xfrm>
            <a:prstGeom prst="rect">
              <a:avLst/>
            </a:prstGeom>
            <a:noFill/>
            <a:ln w="88900" cap="sq">
              <a:solidFill>
                <a:srgbClr val="05C3DE"/>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rgbClr val="054C70"/>
                  </a:solidFill>
                  <a:latin typeface="+mj-lt"/>
                </a:rPr>
                <a:t>03</a:t>
              </a:r>
            </a:p>
          </p:txBody>
        </p:sp>
        <p:sp>
          <p:nvSpPr>
            <p:cNvPr id="19" name="TextBox 18">
              <a:extLst>
                <a:ext uri="{FF2B5EF4-FFF2-40B4-BE49-F238E27FC236}">
                  <a16:creationId xmlns:a16="http://schemas.microsoft.com/office/drawing/2014/main" id="{588C5291-3682-9C4D-B31B-C0A7CA55B84D}"/>
                </a:ext>
              </a:extLst>
            </p:cNvPr>
            <p:cNvSpPr txBox="1"/>
            <p:nvPr/>
          </p:nvSpPr>
          <p:spPr>
            <a:xfrm>
              <a:off x="5401208" y="4791982"/>
              <a:ext cx="4528455" cy="430887"/>
            </a:xfrm>
            <a:prstGeom prst="rect">
              <a:avLst/>
            </a:prstGeom>
            <a:noFill/>
          </p:spPr>
          <p:txBody>
            <a:bodyPr wrap="square" lIns="0" tIns="0" rIns="0" bIns="0" rtlCol="0" anchor="t">
              <a:noAutofit/>
            </a:bodyPr>
            <a:lstStyle/>
            <a:p>
              <a:pPr marL="182880"/>
              <a:r>
                <a:rPr lang="en-US" sz="2600" b="1" dirty="0">
                  <a:solidFill>
                    <a:srgbClr val="054C70"/>
                  </a:solidFill>
                </a:rPr>
                <a:t>How</a:t>
              </a:r>
              <a:r>
                <a:rPr lang="en-US" sz="2600" dirty="0">
                  <a:solidFill>
                    <a:srgbClr val="4F4F4F"/>
                  </a:solidFill>
                </a:rPr>
                <a:t> to incorporate them</a:t>
              </a:r>
            </a:p>
          </p:txBody>
        </p:sp>
      </p:grpSp>
      <p:grpSp>
        <p:nvGrpSpPr>
          <p:cNvPr id="20" name="Group 19">
            <a:extLst>
              <a:ext uri="{FF2B5EF4-FFF2-40B4-BE49-F238E27FC236}">
                <a16:creationId xmlns:a16="http://schemas.microsoft.com/office/drawing/2014/main" id="{A7CC8158-51D7-0D4C-81EE-5BF1DD396DD9}"/>
              </a:ext>
            </a:extLst>
          </p:cNvPr>
          <p:cNvGrpSpPr/>
          <p:nvPr/>
        </p:nvGrpSpPr>
        <p:grpSpPr>
          <a:xfrm>
            <a:off x="3909800" y="2608579"/>
            <a:ext cx="8040676" cy="1371600"/>
            <a:chOff x="3995529" y="2673891"/>
            <a:chExt cx="7251510" cy="1371600"/>
          </a:xfrm>
        </p:grpSpPr>
        <p:sp>
          <p:nvSpPr>
            <p:cNvPr id="21" name="TextBox 20">
              <a:extLst>
                <a:ext uri="{FF2B5EF4-FFF2-40B4-BE49-F238E27FC236}">
                  <a16:creationId xmlns:a16="http://schemas.microsoft.com/office/drawing/2014/main" id="{BD7DDCE7-FF89-6A4B-B662-EA75FFCA0662}"/>
                </a:ext>
              </a:extLst>
            </p:cNvPr>
            <p:cNvSpPr txBox="1"/>
            <p:nvPr/>
          </p:nvSpPr>
          <p:spPr>
            <a:xfrm>
              <a:off x="5260705" y="3144247"/>
              <a:ext cx="5986334" cy="430887"/>
            </a:xfrm>
            <a:prstGeom prst="rect">
              <a:avLst/>
            </a:prstGeom>
            <a:noFill/>
          </p:spPr>
          <p:txBody>
            <a:bodyPr wrap="square" lIns="0" tIns="0" rIns="0" bIns="0" rtlCol="0" anchor="t">
              <a:noAutofit/>
            </a:bodyPr>
            <a:lstStyle/>
            <a:p>
              <a:pPr marL="182880"/>
              <a:r>
                <a:rPr lang="en-US" sz="2600" b="1" dirty="0">
                  <a:solidFill>
                    <a:schemeClr val="bg1">
                      <a:lumMod val="85000"/>
                    </a:schemeClr>
                  </a:solidFill>
                </a:rPr>
                <a:t>What</a:t>
              </a:r>
              <a:r>
                <a:rPr lang="en-US" sz="2600">
                  <a:solidFill>
                    <a:schemeClr val="bg1">
                      <a:lumMod val="85000"/>
                    </a:schemeClr>
                  </a:solidFill>
                </a:rPr>
                <a:t> are the nonfinancials?</a:t>
              </a:r>
              <a:endParaRPr lang="en-US">
                <a:solidFill>
                  <a:schemeClr val="bg1">
                    <a:lumMod val="85000"/>
                  </a:schemeClr>
                </a:solidFill>
              </a:endParaRPr>
            </a:p>
          </p:txBody>
        </p:sp>
        <p:sp>
          <p:nvSpPr>
            <p:cNvPr id="22" name="Rectangle 21">
              <a:extLst>
                <a:ext uri="{FF2B5EF4-FFF2-40B4-BE49-F238E27FC236}">
                  <a16:creationId xmlns:a16="http://schemas.microsoft.com/office/drawing/2014/main" id="{2E94D197-FE26-7446-A88E-3F86564DD424}"/>
                </a:ext>
              </a:extLst>
            </p:cNvPr>
            <p:cNvSpPr>
              <a:spLocks/>
            </p:cNvSpPr>
            <p:nvPr/>
          </p:nvSpPr>
          <p:spPr>
            <a:xfrm>
              <a:off x="3995529" y="2673891"/>
              <a:ext cx="1171009" cy="1371600"/>
            </a:xfrm>
            <a:prstGeom prst="rect">
              <a:avLst/>
            </a:prstGeom>
            <a:noFill/>
            <a:ln w="101600" cap="sq">
              <a:solidFill>
                <a:schemeClr val="bg1">
                  <a:lumMod val="75000"/>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chemeClr val="bg1">
                      <a:lumMod val="85000"/>
                    </a:schemeClr>
                  </a:solidFill>
                  <a:latin typeface="+mj-lt"/>
                </a:rPr>
                <a:t>02</a:t>
              </a:r>
            </a:p>
          </p:txBody>
        </p:sp>
      </p:grpSp>
      <p:grpSp>
        <p:nvGrpSpPr>
          <p:cNvPr id="23" name="Group 22">
            <a:extLst>
              <a:ext uri="{FF2B5EF4-FFF2-40B4-BE49-F238E27FC236}">
                <a16:creationId xmlns:a16="http://schemas.microsoft.com/office/drawing/2014/main" id="{87BD5D16-8124-CA44-9EC2-159853FF32E5}"/>
              </a:ext>
            </a:extLst>
          </p:cNvPr>
          <p:cNvGrpSpPr/>
          <p:nvPr/>
        </p:nvGrpSpPr>
        <p:grpSpPr>
          <a:xfrm>
            <a:off x="3909801" y="847254"/>
            <a:ext cx="7185818" cy="1371600"/>
            <a:chOff x="3995529" y="1026156"/>
            <a:chExt cx="7185818" cy="1371600"/>
          </a:xfrm>
        </p:grpSpPr>
        <p:sp>
          <p:nvSpPr>
            <p:cNvPr id="24" name="TextBox 23">
              <a:extLst>
                <a:ext uri="{FF2B5EF4-FFF2-40B4-BE49-F238E27FC236}">
                  <a16:creationId xmlns:a16="http://schemas.microsoft.com/office/drawing/2014/main" id="{0342E5D9-98D3-714B-B58B-9B9AAA475346}"/>
                </a:ext>
              </a:extLst>
            </p:cNvPr>
            <p:cNvSpPr txBox="1"/>
            <p:nvPr/>
          </p:nvSpPr>
          <p:spPr>
            <a:xfrm>
              <a:off x="5401208" y="1490596"/>
              <a:ext cx="5780139" cy="430887"/>
            </a:xfrm>
            <a:prstGeom prst="rect">
              <a:avLst/>
            </a:prstGeom>
            <a:noFill/>
          </p:spPr>
          <p:txBody>
            <a:bodyPr wrap="square" lIns="0" tIns="0" rIns="0" bIns="0" rtlCol="0">
              <a:noAutofit/>
            </a:bodyPr>
            <a:lstStyle/>
            <a:p>
              <a:pPr marL="182880"/>
              <a:r>
                <a:rPr lang="en-US" sz="2600" b="1" dirty="0">
                  <a:solidFill>
                    <a:schemeClr val="bg1">
                      <a:lumMod val="85000"/>
                    </a:schemeClr>
                  </a:solidFill>
                </a:rPr>
                <a:t>Why</a:t>
              </a:r>
              <a:r>
                <a:rPr lang="en-US" sz="2600" dirty="0">
                  <a:solidFill>
                    <a:schemeClr val="bg1">
                      <a:lumMod val="85000"/>
                    </a:schemeClr>
                  </a:solidFill>
                </a:rPr>
                <a:t> include the nonfinancial side?</a:t>
              </a:r>
            </a:p>
          </p:txBody>
        </p:sp>
        <p:sp>
          <p:nvSpPr>
            <p:cNvPr id="25" name="Rectangle 24">
              <a:extLst>
                <a:ext uri="{FF2B5EF4-FFF2-40B4-BE49-F238E27FC236}">
                  <a16:creationId xmlns:a16="http://schemas.microsoft.com/office/drawing/2014/main" id="{D3042094-84A4-D94F-B77F-79E207A0CD85}"/>
                </a:ext>
              </a:extLst>
            </p:cNvPr>
            <p:cNvSpPr>
              <a:spLocks noChangeAspect="1"/>
            </p:cNvSpPr>
            <p:nvPr/>
          </p:nvSpPr>
          <p:spPr>
            <a:xfrm>
              <a:off x="3995529" y="1026156"/>
              <a:ext cx="1299408" cy="1371600"/>
            </a:xfrm>
            <a:prstGeom prst="rect">
              <a:avLst/>
            </a:prstGeom>
            <a:noFill/>
            <a:ln w="101600" cap="sq">
              <a:solidFill>
                <a:schemeClr val="bg1">
                  <a:lumMod val="75000"/>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4800" dirty="0">
                  <a:solidFill>
                    <a:schemeClr val="bg1">
                      <a:lumMod val="85000"/>
                    </a:schemeClr>
                  </a:solidFill>
                  <a:latin typeface="+mj-lt"/>
                </a:rPr>
                <a:t>01</a:t>
              </a:r>
            </a:p>
          </p:txBody>
        </p:sp>
      </p:grpSp>
      <p:pic>
        <p:nvPicPr>
          <p:cNvPr id="14" name="Picture 13" descr="AdobeStock_305941118.jpeg">
            <a:extLst>
              <a:ext uri="{FF2B5EF4-FFF2-40B4-BE49-F238E27FC236}">
                <a16:creationId xmlns:a16="http://schemas.microsoft.com/office/drawing/2014/main" id="{44747E0A-6EB5-E04A-9801-C2D8C45A8B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2"/>
          <a:stretch/>
        </p:blipFill>
        <p:spPr>
          <a:xfrm>
            <a:off x="0" y="-18661"/>
            <a:ext cx="3425686" cy="6876661"/>
          </a:xfrm>
          <a:prstGeom prst="rect">
            <a:avLst/>
          </a:prstGeom>
        </p:spPr>
      </p:pic>
    </p:spTree>
    <p:extLst>
      <p:ext uri="{BB962C8B-B14F-4D97-AF65-F5344CB8AC3E}">
        <p14:creationId xmlns:p14="http://schemas.microsoft.com/office/powerpoint/2010/main" val="87388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a:t>
            </a:r>
          </a:p>
        </p:txBody>
      </p:sp>
      <p:cxnSp>
        <p:nvCxnSpPr>
          <p:cNvPr id="4" name="Straight Arrow Connector 3">
            <a:extLst>
              <a:ext uri="{FF2B5EF4-FFF2-40B4-BE49-F238E27FC236}">
                <a16:creationId xmlns:a16="http://schemas.microsoft.com/office/drawing/2014/main" id="{9F1DAFD9-4562-4E4E-ADA4-854271283349}"/>
              </a:ext>
            </a:extLst>
          </p:cNvPr>
          <p:cNvCxnSpPr>
            <a:cxnSpLocks/>
          </p:cNvCxnSpPr>
          <p:nvPr/>
        </p:nvCxnSpPr>
        <p:spPr>
          <a:xfrm>
            <a:off x="5638800" y="2310324"/>
            <a:ext cx="862898" cy="3806"/>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486302A-D9BF-054D-85B9-99EE67910F12}"/>
              </a:ext>
            </a:extLst>
          </p:cNvPr>
          <p:cNvSpPr/>
          <p:nvPr/>
        </p:nvSpPr>
        <p:spPr>
          <a:xfrm>
            <a:off x="6573256" y="1985962"/>
            <a:ext cx="4579143" cy="885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chemeClr val="bg1"/>
                </a:solidFill>
              </a:rPr>
              <a:t>Personalized Action Plan</a:t>
            </a:r>
          </a:p>
        </p:txBody>
      </p:sp>
      <p:sp>
        <p:nvSpPr>
          <p:cNvPr id="6" name="Rectangle 5">
            <a:extLst>
              <a:ext uri="{FF2B5EF4-FFF2-40B4-BE49-F238E27FC236}">
                <a16:creationId xmlns:a16="http://schemas.microsoft.com/office/drawing/2014/main" id="{3F37351A-7A77-5E47-9B02-42A60DA5FA39}"/>
              </a:ext>
            </a:extLst>
          </p:cNvPr>
          <p:cNvSpPr/>
          <p:nvPr/>
        </p:nvSpPr>
        <p:spPr>
          <a:xfrm>
            <a:off x="6573256" y="3128962"/>
            <a:ext cx="4579143" cy="2028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noAutofit/>
          </a:bodyPr>
          <a:lstStyle/>
          <a:p>
            <a:pPr algn="ctr"/>
            <a:r>
              <a:rPr lang="en-US" sz="2150" b="1" dirty="0"/>
              <a:t>Retirement Saving</a:t>
            </a:r>
            <a:br>
              <a:rPr lang="en-US" sz="2150" b="1" dirty="0"/>
            </a:br>
            <a:r>
              <a:rPr lang="en-US" sz="2150" b="1" dirty="0"/>
              <a:t>and Spending Plan</a:t>
            </a:r>
          </a:p>
          <a:p>
            <a:pPr algn="ctr">
              <a:spcBef>
                <a:spcPts val="1200"/>
              </a:spcBef>
              <a:buClr>
                <a:srgbClr val="05C3DE"/>
              </a:buClr>
              <a:buSzPct val="111000"/>
            </a:pPr>
            <a:r>
              <a:rPr lang="en-US" sz="1400" b="1" dirty="0"/>
              <a:t>1. Standard Rules of Thumb</a:t>
            </a:r>
          </a:p>
          <a:p>
            <a:pPr algn="ctr">
              <a:spcBef>
                <a:spcPts val="600"/>
              </a:spcBef>
              <a:buClr>
                <a:srgbClr val="05C3DE"/>
              </a:buClr>
              <a:buSzPct val="111000"/>
            </a:pPr>
            <a:r>
              <a:rPr lang="en-US" sz="1400" b="1" dirty="0"/>
              <a:t>2. Personalized Rules of Thumb</a:t>
            </a:r>
          </a:p>
          <a:p>
            <a:pPr algn="ctr">
              <a:spcBef>
                <a:spcPts val="600"/>
              </a:spcBef>
              <a:buClr>
                <a:srgbClr val="05C3DE"/>
              </a:buClr>
              <a:buSzPct val="111000"/>
            </a:pPr>
            <a:r>
              <a:rPr lang="en-US" sz="1400" b="1" dirty="0"/>
              <a:t>3. Detailed Financial Plan</a:t>
            </a:r>
          </a:p>
        </p:txBody>
      </p:sp>
      <p:cxnSp>
        <p:nvCxnSpPr>
          <p:cNvPr id="7" name="Straight Arrow Connector 6">
            <a:extLst>
              <a:ext uri="{FF2B5EF4-FFF2-40B4-BE49-F238E27FC236}">
                <a16:creationId xmlns:a16="http://schemas.microsoft.com/office/drawing/2014/main" id="{633FC6E5-92C3-E943-946A-A203196B62DF}"/>
              </a:ext>
            </a:extLst>
          </p:cNvPr>
          <p:cNvCxnSpPr>
            <a:cxnSpLocks/>
          </p:cNvCxnSpPr>
          <p:nvPr/>
        </p:nvCxnSpPr>
        <p:spPr>
          <a:xfrm>
            <a:off x="5638800" y="2444145"/>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3643CE-C669-E742-915E-85F40D1BA845}"/>
              </a:ext>
            </a:extLst>
          </p:cNvPr>
          <p:cNvCxnSpPr>
            <a:cxnSpLocks/>
          </p:cNvCxnSpPr>
          <p:nvPr/>
        </p:nvCxnSpPr>
        <p:spPr>
          <a:xfrm>
            <a:off x="5645608" y="3570463"/>
            <a:ext cx="854149" cy="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1091B13-299D-964D-94F6-2CBA7DE07CA8}"/>
              </a:ext>
            </a:extLst>
          </p:cNvPr>
          <p:cNvCxnSpPr>
            <a:cxnSpLocks/>
          </p:cNvCxnSpPr>
          <p:nvPr/>
        </p:nvCxnSpPr>
        <p:spPr>
          <a:xfrm flipV="1">
            <a:off x="5633933" y="3711921"/>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D695492-48AC-AC46-88F9-7B1AB4BDE943}"/>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11" name="Rectangle 10">
            <a:extLst>
              <a:ext uri="{FF2B5EF4-FFF2-40B4-BE49-F238E27FC236}">
                <a16:creationId xmlns:a16="http://schemas.microsoft.com/office/drawing/2014/main" id="{81D4581E-EB44-CA4E-9F85-EC7DEBCE988E}"/>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Retirement Income</a:t>
            </a:r>
            <a:br>
              <a:rPr lang="en-US" sz="2200" b="1" dirty="0"/>
            </a:br>
            <a:r>
              <a:rPr lang="en-US" sz="2200" b="1" dirty="0">
                <a:solidFill>
                  <a:srgbClr val="054C70"/>
                </a:solidFill>
              </a:rPr>
              <a:t>Preferences</a:t>
            </a:r>
          </a:p>
        </p:txBody>
      </p:sp>
      <p:sp>
        <p:nvSpPr>
          <p:cNvPr id="12" name="Rectangle 11">
            <a:extLst>
              <a:ext uri="{FF2B5EF4-FFF2-40B4-BE49-F238E27FC236}">
                <a16:creationId xmlns:a16="http://schemas.microsoft.com/office/drawing/2014/main" id="{3324405B-640C-014B-91A6-93BAD86934BE}"/>
              </a:ext>
            </a:extLst>
          </p:cNvPr>
          <p:cNvSpPr/>
          <p:nvPr/>
        </p:nvSpPr>
        <p:spPr>
          <a:xfrm>
            <a:off x="1045370" y="4271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Planning Preferences</a:t>
            </a:r>
            <a:endParaRPr lang="en-US" dirty="0"/>
          </a:p>
        </p:txBody>
      </p:sp>
    </p:spTree>
    <p:extLst>
      <p:ext uri="{BB962C8B-B14F-4D97-AF65-F5344CB8AC3E}">
        <p14:creationId xmlns:p14="http://schemas.microsoft.com/office/powerpoint/2010/main" val="414638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538" y="3066845"/>
            <a:ext cx="4829463" cy="1295292"/>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538" y="1541507"/>
            <a:ext cx="2481241" cy="1295292"/>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spTree>
    <p:extLst>
      <p:ext uri="{BB962C8B-B14F-4D97-AF65-F5344CB8AC3E}">
        <p14:creationId xmlns:p14="http://schemas.microsoft.com/office/powerpoint/2010/main" val="1936324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46F800-2C99-3940-BECE-677B2AB6AF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sp>
        <p:nvSpPr>
          <p:cNvPr id="8" name="Title 1">
            <a:extLst>
              <a:ext uri="{FF2B5EF4-FFF2-40B4-BE49-F238E27FC236}">
                <a16:creationId xmlns:a16="http://schemas.microsoft.com/office/drawing/2014/main" id="{478ADABA-C01A-A644-8CFC-79FE5FD909CF}"/>
              </a:ext>
            </a:extLst>
          </p:cNvPr>
          <p:cNvSpPr txBox="1">
            <a:spLocks/>
          </p:cNvSpPr>
          <p:nvPr/>
        </p:nvSpPr>
        <p:spPr>
          <a:xfrm>
            <a:off x="917030" y="2095741"/>
            <a:ext cx="9261291" cy="3078976"/>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pPr>
            <a:r>
              <a:rPr lang="en-US" sz="5400" dirty="0">
                <a:latin typeface="+mn-lt"/>
              </a:rPr>
              <a:t>Personalized</a:t>
            </a:r>
            <a:br>
              <a:rPr lang="en-US" sz="5400" dirty="0">
                <a:latin typeface="+mn-lt"/>
              </a:rPr>
            </a:br>
            <a:r>
              <a:rPr lang="en-US" sz="5400" dirty="0">
                <a:latin typeface="+mn-lt"/>
              </a:rPr>
              <a:t>Action Plan</a:t>
            </a:r>
          </a:p>
        </p:txBody>
      </p:sp>
    </p:spTree>
    <p:extLst>
      <p:ext uri="{BB962C8B-B14F-4D97-AF65-F5344CB8AC3E}">
        <p14:creationId xmlns:p14="http://schemas.microsoft.com/office/powerpoint/2010/main" val="60194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64B53D-B3AC-224C-8783-A3C339B83F9A}"/>
              </a:ext>
            </a:extLst>
          </p:cNvPr>
          <p:cNvSpPr>
            <a:spLocks noGrp="1"/>
          </p:cNvSpPr>
          <p:nvPr>
            <p:ph type="title"/>
          </p:nvPr>
        </p:nvSpPr>
        <p:spPr>
          <a:prstGeom prst="rect">
            <a:avLst/>
          </a:prstGeom>
        </p:spPr>
        <p:txBody>
          <a:bodyPr lIns="91440" tIns="45720" rIns="91440" bIns="45720" anchor="ctr"/>
          <a:lstStyle/>
          <a:p>
            <a:r>
              <a:rPr lang="en-US"/>
              <a:t>Personalized Action Plan</a:t>
            </a:r>
            <a:endParaRPr lang="en-US" dirty="0"/>
          </a:p>
        </p:txBody>
      </p:sp>
      <p:grpSp>
        <p:nvGrpSpPr>
          <p:cNvPr id="4" name="Group 3">
            <a:extLst>
              <a:ext uri="{FF2B5EF4-FFF2-40B4-BE49-F238E27FC236}">
                <a16:creationId xmlns:a16="http://schemas.microsoft.com/office/drawing/2014/main" id="{D08A33D3-4B25-8A43-9988-758D22927EAF}"/>
              </a:ext>
            </a:extLst>
          </p:cNvPr>
          <p:cNvGrpSpPr/>
          <p:nvPr/>
        </p:nvGrpSpPr>
        <p:grpSpPr>
          <a:xfrm>
            <a:off x="7793366" y="2336479"/>
            <a:ext cx="2427109" cy="2427741"/>
            <a:chOff x="7760117" y="2785366"/>
            <a:chExt cx="2427109" cy="2427741"/>
          </a:xfrm>
        </p:grpSpPr>
        <p:sp>
          <p:nvSpPr>
            <p:cNvPr id="64" name="Rectangle 63">
              <a:extLst>
                <a:ext uri="{FF2B5EF4-FFF2-40B4-BE49-F238E27FC236}">
                  <a16:creationId xmlns:a16="http://schemas.microsoft.com/office/drawing/2014/main" id="{7819919B-05A2-3C4E-AB43-E6E725E1B43B}"/>
                </a:ext>
              </a:extLst>
            </p:cNvPr>
            <p:cNvSpPr/>
            <p:nvPr/>
          </p:nvSpPr>
          <p:spPr>
            <a:xfrm>
              <a:off x="7760117" y="2785366"/>
              <a:ext cx="2427109" cy="2427741"/>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5" name="Rectangle 64">
              <a:extLst>
                <a:ext uri="{FF2B5EF4-FFF2-40B4-BE49-F238E27FC236}">
                  <a16:creationId xmlns:a16="http://schemas.microsoft.com/office/drawing/2014/main" id="{2D1927E2-5D91-A543-ACD9-BDD7F038D0A2}"/>
                </a:ext>
              </a:extLst>
            </p:cNvPr>
            <p:cNvSpPr/>
            <p:nvPr/>
          </p:nvSpPr>
          <p:spPr>
            <a:xfrm>
              <a:off x="7760118" y="4337757"/>
              <a:ext cx="2427108" cy="400077"/>
            </a:xfrm>
            <a:prstGeom prst="rect">
              <a:avLst/>
            </a:prstGeom>
          </p:spPr>
          <p:txBody>
            <a:bodyPr wrap="square" lIns="91404" tIns="45704" rIns="91404" bIns="45704">
              <a:spAutoFit/>
            </a:bodyPr>
            <a:lstStyle/>
            <a:p>
              <a:pPr algn="ctr"/>
              <a:r>
                <a:rPr lang="en-US" sz="2000" b="1" dirty="0">
                  <a:solidFill>
                    <a:schemeClr val="accent1"/>
                  </a:solidFill>
                </a:rPr>
                <a:t>COMMUNICATE</a:t>
              </a:r>
            </a:p>
          </p:txBody>
        </p:sp>
        <p:grpSp>
          <p:nvGrpSpPr>
            <p:cNvPr id="84" name="Group 83">
              <a:extLst>
                <a:ext uri="{FF2B5EF4-FFF2-40B4-BE49-F238E27FC236}">
                  <a16:creationId xmlns:a16="http://schemas.microsoft.com/office/drawing/2014/main" id="{246A6C36-E2E0-E840-AF97-5EC32E7EB5CC}"/>
                </a:ext>
              </a:extLst>
            </p:cNvPr>
            <p:cNvGrpSpPr>
              <a:grpSpLocks noChangeAspect="1"/>
            </p:cNvGrpSpPr>
            <p:nvPr/>
          </p:nvGrpSpPr>
          <p:grpSpPr>
            <a:xfrm>
              <a:off x="8409741" y="3240623"/>
              <a:ext cx="1071439" cy="960120"/>
              <a:chOff x="1813738" y="2985473"/>
              <a:chExt cx="366712" cy="328613"/>
            </a:xfrm>
          </p:grpSpPr>
          <p:sp>
            <p:nvSpPr>
              <p:cNvPr id="85" name="Freeform 56">
                <a:extLst>
                  <a:ext uri="{FF2B5EF4-FFF2-40B4-BE49-F238E27FC236}">
                    <a16:creationId xmlns:a16="http://schemas.microsoft.com/office/drawing/2014/main" id="{F569C893-5A87-7941-863E-54AB758001D0}"/>
                  </a:ext>
                </a:extLst>
              </p:cNvPr>
              <p:cNvSpPr>
                <a:spLocks/>
              </p:cNvSpPr>
              <p:nvPr/>
            </p:nvSpPr>
            <p:spPr bwMode="auto">
              <a:xfrm>
                <a:off x="1813738" y="2985473"/>
                <a:ext cx="290513" cy="247650"/>
              </a:xfrm>
              <a:custGeom>
                <a:avLst/>
                <a:gdLst>
                  <a:gd name="T0" fmla="*/ 47 w 61"/>
                  <a:gd name="T1" fmla="*/ 0 h 52"/>
                  <a:gd name="T2" fmla="*/ 13 w 61"/>
                  <a:gd name="T3" fmla="*/ 0 h 52"/>
                  <a:gd name="T4" fmla="*/ 0 w 61"/>
                  <a:gd name="T5" fmla="*/ 13 h 52"/>
                  <a:gd name="T6" fmla="*/ 0 w 61"/>
                  <a:gd name="T7" fmla="*/ 25 h 52"/>
                  <a:gd name="T8" fmla="*/ 13 w 61"/>
                  <a:gd name="T9" fmla="*/ 37 h 52"/>
                  <a:gd name="T10" fmla="*/ 19 w 61"/>
                  <a:gd name="T11" fmla="*/ 37 h 52"/>
                  <a:gd name="T12" fmla="*/ 19 w 61"/>
                  <a:gd name="T13" fmla="*/ 52 h 52"/>
                  <a:gd name="T14" fmla="*/ 32 w 61"/>
                  <a:gd name="T15" fmla="*/ 37 h 52"/>
                  <a:gd name="T16" fmla="*/ 47 w 61"/>
                  <a:gd name="T17" fmla="*/ 37 h 52"/>
                  <a:gd name="T18" fmla="*/ 61 w 61"/>
                  <a:gd name="T19" fmla="*/ 24 h 52"/>
                  <a:gd name="T20" fmla="*/ 61 w 61"/>
                  <a:gd name="T21" fmla="*/ 13 h 52"/>
                  <a:gd name="T22" fmla="*/ 47 w 61"/>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2">
                    <a:moveTo>
                      <a:pt x="47" y="0"/>
                    </a:moveTo>
                    <a:cubicBezTo>
                      <a:pt x="13" y="0"/>
                      <a:pt x="13" y="0"/>
                      <a:pt x="13" y="0"/>
                    </a:cubicBezTo>
                    <a:cubicBezTo>
                      <a:pt x="6" y="0"/>
                      <a:pt x="0" y="6"/>
                      <a:pt x="0" y="13"/>
                    </a:cubicBezTo>
                    <a:cubicBezTo>
                      <a:pt x="0" y="25"/>
                      <a:pt x="0" y="25"/>
                      <a:pt x="0" y="25"/>
                    </a:cubicBezTo>
                    <a:cubicBezTo>
                      <a:pt x="0" y="32"/>
                      <a:pt x="6" y="37"/>
                      <a:pt x="13" y="37"/>
                    </a:cubicBezTo>
                    <a:cubicBezTo>
                      <a:pt x="19" y="37"/>
                      <a:pt x="19" y="37"/>
                      <a:pt x="19" y="37"/>
                    </a:cubicBezTo>
                    <a:cubicBezTo>
                      <a:pt x="19" y="52"/>
                      <a:pt x="19" y="52"/>
                      <a:pt x="19" y="52"/>
                    </a:cubicBezTo>
                    <a:cubicBezTo>
                      <a:pt x="32" y="37"/>
                      <a:pt x="32" y="37"/>
                      <a:pt x="32" y="37"/>
                    </a:cubicBezTo>
                    <a:cubicBezTo>
                      <a:pt x="47" y="37"/>
                      <a:pt x="47" y="37"/>
                      <a:pt x="47" y="37"/>
                    </a:cubicBezTo>
                    <a:cubicBezTo>
                      <a:pt x="54" y="37"/>
                      <a:pt x="61" y="31"/>
                      <a:pt x="61" y="24"/>
                    </a:cubicBezTo>
                    <a:cubicBezTo>
                      <a:pt x="61" y="13"/>
                      <a:pt x="61" y="13"/>
                      <a:pt x="61" y="13"/>
                    </a:cubicBezTo>
                    <a:cubicBezTo>
                      <a:pt x="61" y="6"/>
                      <a:pt x="54" y="0"/>
                      <a:pt x="47" y="0"/>
                    </a:cubicBezTo>
                    <a:close/>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57">
                <a:extLst>
                  <a:ext uri="{FF2B5EF4-FFF2-40B4-BE49-F238E27FC236}">
                    <a16:creationId xmlns:a16="http://schemas.microsoft.com/office/drawing/2014/main" id="{A1AE61A4-1648-ED4D-986E-F8E43D21DDAD}"/>
                  </a:ext>
                </a:extLst>
              </p:cNvPr>
              <p:cNvSpPr>
                <a:spLocks/>
              </p:cNvSpPr>
              <p:nvPr/>
            </p:nvSpPr>
            <p:spPr bwMode="auto">
              <a:xfrm>
                <a:off x="1989950" y="3156923"/>
                <a:ext cx="190500" cy="157163"/>
              </a:xfrm>
              <a:custGeom>
                <a:avLst/>
                <a:gdLst>
                  <a:gd name="T0" fmla="*/ 0 w 40"/>
                  <a:gd name="T1" fmla="*/ 14 h 33"/>
                  <a:gd name="T2" fmla="*/ 8 w 40"/>
                  <a:gd name="T3" fmla="*/ 22 h 33"/>
                  <a:gd name="T4" fmla="*/ 16 w 40"/>
                  <a:gd name="T5" fmla="*/ 22 h 33"/>
                  <a:gd name="T6" fmla="*/ 27 w 40"/>
                  <a:gd name="T7" fmla="*/ 33 h 33"/>
                  <a:gd name="T8" fmla="*/ 27 w 40"/>
                  <a:gd name="T9" fmla="*/ 22 h 33"/>
                  <a:gd name="T10" fmla="*/ 32 w 40"/>
                  <a:gd name="T11" fmla="*/ 22 h 33"/>
                  <a:gd name="T12" fmla="*/ 40 w 40"/>
                  <a:gd name="T13" fmla="*/ 14 h 33"/>
                  <a:gd name="T14" fmla="*/ 40 w 40"/>
                  <a:gd name="T15" fmla="*/ 8 h 33"/>
                  <a:gd name="T16" fmla="*/ 32 w 40"/>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0" y="14"/>
                    </a:moveTo>
                    <a:cubicBezTo>
                      <a:pt x="0" y="19"/>
                      <a:pt x="4" y="22"/>
                      <a:pt x="8" y="22"/>
                    </a:cubicBezTo>
                    <a:cubicBezTo>
                      <a:pt x="16" y="22"/>
                      <a:pt x="16" y="22"/>
                      <a:pt x="16" y="22"/>
                    </a:cubicBezTo>
                    <a:cubicBezTo>
                      <a:pt x="27" y="33"/>
                      <a:pt x="27" y="33"/>
                      <a:pt x="27" y="33"/>
                    </a:cubicBezTo>
                    <a:cubicBezTo>
                      <a:pt x="27" y="22"/>
                      <a:pt x="27" y="22"/>
                      <a:pt x="27" y="22"/>
                    </a:cubicBezTo>
                    <a:cubicBezTo>
                      <a:pt x="32" y="22"/>
                      <a:pt x="32" y="22"/>
                      <a:pt x="32" y="22"/>
                    </a:cubicBezTo>
                    <a:cubicBezTo>
                      <a:pt x="37" y="22"/>
                      <a:pt x="40" y="19"/>
                      <a:pt x="40" y="14"/>
                    </a:cubicBezTo>
                    <a:cubicBezTo>
                      <a:pt x="40" y="8"/>
                      <a:pt x="40" y="8"/>
                      <a:pt x="40" y="8"/>
                    </a:cubicBezTo>
                    <a:cubicBezTo>
                      <a:pt x="40" y="3"/>
                      <a:pt x="37" y="0"/>
                      <a:pt x="32"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4" name="Rectangle 13">
            <a:extLst>
              <a:ext uri="{FF2B5EF4-FFF2-40B4-BE49-F238E27FC236}">
                <a16:creationId xmlns:a16="http://schemas.microsoft.com/office/drawing/2014/main" id="{9A7FF79A-6A98-1248-9848-98C1A8286DF0}"/>
              </a:ext>
            </a:extLst>
          </p:cNvPr>
          <p:cNvSpPr/>
          <p:nvPr/>
        </p:nvSpPr>
        <p:spPr>
          <a:xfrm>
            <a:off x="4757757" y="2336479"/>
            <a:ext cx="2427109" cy="2427741"/>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15" name="Rectangle 14">
            <a:extLst>
              <a:ext uri="{FF2B5EF4-FFF2-40B4-BE49-F238E27FC236}">
                <a16:creationId xmlns:a16="http://schemas.microsoft.com/office/drawing/2014/main" id="{A87585B6-E570-894F-9B9B-9105CA0496C2}"/>
              </a:ext>
            </a:extLst>
          </p:cNvPr>
          <p:cNvSpPr/>
          <p:nvPr/>
        </p:nvSpPr>
        <p:spPr>
          <a:xfrm>
            <a:off x="4757757" y="3888870"/>
            <a:ext cx="2427108" cy="400077"/>
          </a:xfrm>
          <a:prstGeom prst="rect">
            <a:avLst/>
          </a:prstGeom>
        </p:spPr>
        <p:txBody>
          <a:bodyPr wrap="square" lIns="91404" tIns="45704" rIns="91404" bIns="45704">
            <a:spAutoFit/>
          </a:bodyPr>
          <a:lstStyle/>
          <a:p>
            <a:pPr algn="ctr"/>
            <a:r>
              <a:rPr lang="en-US" sz="2000" b="1" dirty="0">
                <a:solidFill>
                  <a:schemeClr val="accent1"/>
                </a:solidFill>
              </a:rPr>
              <a:t>PRACTICE</a:t>
            </a:r>
          </a:p>
        </p:txBody>
      </p:sp>
      <p:grpSp>
        <p:nvGrpSpPr>
          <p:cNvPr id="2" name="Group 1">
            <a:extLst>
              <a:ext uri="{FF2B5EF4-FFF2-40B4-BE49-F238E27FC236}">
                <a16:creationId xmlns:a16="http://schemas.microsoft.com/office/drawing/2014/main" id="{2D39E804-7CD3-F242-825A-6537BB24CA8E}"/>
              </a:ext>
            </a:extLst>
          </p:cNvPr>
          <p:cNvGrpSpPr/>
          <p:nvPr/>
        </p:nvGrpSpPr>
        <p:grpSpPr>
          <a:xfrm>
            <a:off x="1722149" y="2336479"/>
            <a:ext cx="2427109" cy="2427741"/>
            <a:chOff x="2004775" y="2785366"/>
            <a:chExt cx="2427109" cy="2427741"/>
          </a:xfrm>
        </p:grpSpPr>
        <p:sp>
          <p:nvSpPr>
            <p:cNvPr id="74" name="Rectangle 73">
              <a:extLst>
                <a:ext uri="{FF2B5EF4-FFF2-40B4-BE49-F238E27FC236}">
                  <a16:creationId xmlns:a16="http://schemas.microsoft.com/office/drawing/2014/main" id="{8E4A885E-B8B4-744F-91CB-74FD8CD85D37}"/>
                </a:ext>
              </a:extLst>
            </p:cNvPr>
            <p:cNvSpPr/>
            <p:nvPr/>
          </p:nvSpPr>
          <p:spPr>
            <a:xfrm>
              <a:off x="2004775" y="2785366"/>
              <a:ext cx="2427109" cy="2427741"/>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75" name="Rectangle 74">
              <a:extLst>
                <a:ext uri="{FF2B5EF4-FFF2-40B4-BE49-F238E27FC236}">
                  <a16:creationId xmlns:a16="http://schemas.microsoft.com/office/drawing/2014/main" id="{9476BBC4-FA6C-9043-AD2B-CEACB30507D5}"/>
                </a:ext>
              </a:extLst>
            </p:cNvPr>
            <p:cNvSpPr/>
            <p:nvPr/>
          </p:nvSpPr>
          <p:spPr>
            <a:xfrm>
              <a:off x="2004776" y="4337757"/>
              <a:ext cx="2427108" cy="400077"/>
            </a:xfrm>
            <a:prstGeom prst="rect">
              <a:avLst/>
            </a:prstGeom>
          </p:spPr>
          <p:txBody>
            <a:bodyPr wrap="square" lIns="91404" tIns="45704" rIns="91404" bIns="45704">
              <a:spAutoFit/>
            </a:bodyPr>
            <a:lstStyle/>
            <a:p>
              <a:pPr algn="ctr"/>
              <a:r>
                <a:rPr lang="en-US" sz="2000" b="1" dirty="0">
                  <a:solidFill>
                    <a:schemeClr val="accent1"/>
                  </a:solidFill>
                </a:rPr>
                <a:t>LEARN</a:t>
              </a:r>
            </a:p>
          </p:txBody>
        </p:sp>
        <p:grpSp>
          <p:nvGrpSpPr>
            <p:cNvPr id="113" name="Group 112">
              <a:extLst>
                <a:ext uri="{FF2B5EF4-FFF2-40B4-BE49-F238E27FC236}">
                  <a16:creationId xmlns:a16="http://schemas.microsoft.com/office/drawing/2014/main" id="{B79E1A1D-F885-B941-870E-13E7A4F15EA2}"/>
                </a:ext>
              </a:extLst>
            </p:cNvPr>
            <p:cNvGrpSpPr>
              <a:grpSpLocks noChangeAspect="1"/>
            </p:cNvGrpSpPr>
            <p:nvPr/>
          </p:nvGrpSpPr>
          <p:grpSpPr>
            <a:xfrm>
              <a:off x="2913685" y="3236930"/>
              <a:ext cx="617221" cy="960120"/>
              <a:chOff x="1073377" y="1586332"/>
              <a:chExt cx="242887" cy="377825"/>
            </a:xfrm>
          </p:grpSpPr>
          <p:sp>
            <p:nvSpPr>
              <p:cNvPr id="114" name="Freeform 124">
                <a:extLst>
                  <a:ext uri="{FF2B5EF4-FFF2-40B4-BE49-F238E27FC236}">
                    <a16:creationId xmlns:a16="http://schemas.microsoft.com/office/drawing/2014/main" id="{52AA27C1-C962-3F48-8C22-1BFC54D878A2}"/>
                  </a:ext>
                </a:extLst>
              </p:cNvPr>
              <p:cNvSpPr>
                <a:spLocks/>
              </p:cNvSpPr>
              <p:nvPr/>
            </p:nvSpPr>
            <p:spPr bwMode="auto">
              <a:xfrm>
                <a:off x="1073377" y="1586332"/>
                <a:ext cx="242887" cy="377825"/>
              </a:xfrm>
              <a:custGeom>
                <a:avLst/>
                <a:gdLst>
                  <a:gd name="T0" fmla="*/ 0 w 51"/>
                  <a:gd name="T1" fmla="*/ 26 h 79"/>
                  <a:gd name="T2" fmla="*/ 0 w 51"/>
                  <a:gd name="T3" fmla="*/ 67 h 79"/>
                  <a:gd name="T4" fmla="*/ 11 w 51"/>
                  <a:gd name="T5" fmla="*/ 78 h 79"/>
                  <a:gd name="T6" fmla="*/ 51 w 51"/>
                  <a:gd name="T7" fmla="*/ 72 h 79"/>
                  <a:gd name="T8" fmla="*/ 51 w 51"/>
                  <a:gd name="T9" fmla="*/ 14 h 79"/>
                  <a:gd name="T10" fmla="*/ 7 w 51"/>
                  <a:gd name="T11" fmla="*/ 19 h 79"/>
                  <a:gd name="T12" fmla="*/ 0 w 51"/>
                  <a:gd name="T13" fmla="*/ 12 h 79"/>
                  <a:gd name="T14" fmla="*/ 44 w 51"/>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9">
                    <a:moveTo>
                      <a:pt x="0" y="26"/>
                    </a:moveTo>
                    <a:cubicBezTo>
                      <a:pt x="0" y="67"/>
                      <a:pt x="0" y="67"/>
                      <a:pt x="0" y="67"/>
                    </a:cubicBezTo>
                    <a:cubicBezTo>
                      <a:pt x="0" y="79"/>
                      <a:pt x="11" y="78"/>
                      <a:pt x="11" y="78"/>
                    </a:cubicBezTo>
                    <a:cubicBezTo>
                      <a:pt x="51" y="72"/>
                      <a:pt x="51" y="72"/>
                      <a:pt x="51" y="72"/>
                    </a:cubicBezTo>
                    <a:cubicBezTo>
                      <a:pt x="51" y="14"/>
                      <a:pt x="51" y="14"/>
                      <a:pt x="51" y="14"/>
                    </a:cubicBezTo>
                    <a:cubicBezTo>
                      <a:pt x="7" y="19"/>
                      <a:pt x="7" y="19"/>
                      <a:pt x="7" y="19"/>
                    </a:cubicBezTo>
                    <a:cubicBezTo>
                      <a:pt x="3" y="19"/>
                      <a:pt x="0" y="16"/>
                      <a:pt x="0" y="12"/>
                    </a:cubicBezTo>
                    <a:cubicBezTo>
                      <a:pt x="0" y="5"/>
                      <a:pt x="5" y="7"/>
                      <a:pt x="44"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25">
                <a:extLst>
                  <a:ext uri="{FF2B5EF4-FFF2-40B4-BE49-F238E27FC236}">
                    <a16:creationId xmlns:a16="http://schemas.microsoft.com/office/drawing/2014/main" id="{5B9A4AC4-61E2-9C42-970F-0CFE6EA9BE3F}"/>
                  </a:ext>
                </a:extLst>
              </p:cNvPr>
              <p:cNvSpPr>
                <a:spLocks noChangeShapeType="1"/>
              </p:cNvSpPr>
              <p:nvPr/>
            </p:nvSpPr>
            <p:spPr bwMode="auto">
              <a:xfrm flipV="1">
                <a:off x="1111477" y="1619669"/>
                <a:ext cx="185737" cy="23813"/>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8">
            <a:extLst>
              <a:ext uri="{FF2B5EF4-FFF2-40B4-BE49-F238E27FC236}">
                <a16:creationId xmlns:a16="http://schemas.microsoft.com/office/drawing/2014/main" id="{ED1B3B10-8073-074B-8B9D-C078C44528FF}"/>
              </a:ext>
            </a:extLst>
          </p:cNvPr>
          <p:cNvGrpSpPr>
            <a:grpSpLocks noChangeAspect="1"/>
          </p:cNvGrpSpPr>
          <p:nvPr/>
        </p:nvGrpSpPr>
        <p:grpSpPr bwMode="auto">
          <a:xfrm>
            <a:off x="5475095" y="2782729"/>
            <a:ext cx="978408" cy="956170"/>
            <a:chOff x="2005" y="770"/>
            <a:chExt cx="220" cy="215"/>
          </a:xfrm>
        </p:grpSpPr>
        <p:sp>
          <p:nvSpPr>
            <p:cNvPr id="24" name="Freeform 29">
              <a:extLst>
                <a:ext uri="{FF2B5EF4-FFF2-40B4-BE49-F238E27FC236}">
                  <a16:creationId xmlns:a16="http://schemas.microsoft.com/office/drawing/2014/main" id="{F872E8F3-FAFB-0B4D-B63E-153EE1680B25}"/>
                </a:ext>
              </a:extLst>
            </p:cNvPr>
            <p:cNvSpPr>
              <a:spLocks/>
            </p:cNvSpPr>
            <p:nvPr/>
          </p:nvSpPr>
          <p:spPr bwMode="auto">
            <a:xfrm>
              <a:off x="2005" y="961"/>
              <a:ext cx="220" cy="24"/>
            </a:xfrm>
            <a:custGeom>
              <a:avLst/>
              <a:gdLst>
                <a:gd name="T0" fmla="*/ 306 w 306"/>
                <a:gd name="T1" fmla="*/ 27 h 34"/>
                <a:gd name="T2" fmla="*/ 252 w 306"/>
                <a:gd name="T3" fmla="*/ 0 h 34"/>
                <a:gd name="T4" fmla="*/ 252 w 306"/>
                <a:gd name="T5" fmla="*/ 0 h 34"/>
                <a:gd name="T6" fmla="*/ 204 w 306"/>
                <a:gd name="T7" fmla="*/ 28 h 34"/>
                <a:gd name="T8" fmla="*/ 156 w 306"/>
                <a:gd name="T9" fmla="*/ 0 h 34"/>
                <a:gd name="T10" fmla="*/ 156 w 306"/>
                <a:gd name="T11" fmla="*/ 0 h 34"/>
                <a:gd name="T12" fmla="*/ 108 w 306"/>
                <a:gd name="T13" fmla="*/ 28 h 34"/>
                <a:gd name="T14" fmla="*/ 59 w 306"/>
                <a:gd name="T15" fmla="*/ 0 h 34"/>
                <a:gd name="T16" fmla="*/ 59 w 306"/>
                <a:gd name="T17" fmla="*/ 0 h 34"/>
                <a:gd name="T18" fmla="*/ 0 w 306"/>
                <a:gd name="T1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4">
                  <a:moveTo>
                    <a:pt x="306" y="27"/>
                  </a:moveTo>
                  <a:cubicBezTo>
                    <a:pt x="273" y="33"/>
                    <a:pt x="252" y="0"/>
                    <a:pt x="252" y="0"/>
                  </a:cubicBezTo>
                  <a:cubicBezTo>
                    <a:pt x="252" y="0"/>
                    <a:pt x="252" y="0"/>
                    <a:pt x="252" y="0"/>
                  </a:cubicBezTo>
                  <a:cubicBezTo>
                    <a:pt x="242" y="17"/>
                    <a:pt x="224" y="27"/>
                    <a:pt x="204" y="28"/>
                  </a:cubicBezTo>
                  <a:cubicBezTo>
                    <a:pt x="185" y="27"/>
                    <a:pt x="167" y="16"/>
                    <a:pt x="156" y="0"/>
                  </a:cubicBezTo>
                  <a:cubicBezTo>
                    <a:pt x="156" y="0"/>
                    <a:pt x="156" y="0"/>
                    <a:pt x="156" y="0"/>
                  </a:cubicBezTo>
                  <a:cubicBezTo>
                    <a:pt x="145" y="17"/>
                    <a:pt x="127" y="27"/>
                    <a:pt x="108" y="28"/>
                  </a:cubicBezTo>
                  <a:cubicBezTo>
                    <a:pt x="88" y="27"/>
                    <a:pt x="70" y="16"/>
                    <a:pt x="59" y="0"/>
                  </a:cubicBezTo>
                  <a:cubicBezTo>
                    <a:pt x="59" y="0"/>
                    <a:pt x="59" y="0"/>
                    <a:pt x="59" y="0"/>
                  </a:cubicBezTo>
                  <a:cubicBezTo>
                    <a:pt x="59" y="0"/>
                    <a:pt x="33" y="34"/>
                    <a:pt x="0" y="27"/>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30">
              <a:extLst>
                <a:ext uri="{FF2B5EF4-FFF2-40B4-BE49-F238E27FC236}">
                  <a16:creationId xmlns:a16="http://schemas.microsoft.com/office/drawing/2014/main" id="{992247EA-482D-1743-B48B-F20888D2EB2C}"/>
                </a:ext>
              </a:extLst>
            </p:cNvPr>
            <p:cNvSpPr>
              <a:spLocks/>
            </p:cNvSpPr>
            <p:nvPr/>
          </p:nvSpPr>
          <p:spPr bwMode="auto">
            <a:xfrm>
              <a:off x="2026" y="770"/>
              <a:ext cx="95" cy="163"/>
            </a:xfrm>
            <a:custGeom>
              <a:avLst/>
              <a:gdLst>
                <a:gd name="T0" fmla="*/ 131 w 132"/>
                <a:gd name="T1" fmla="*/ 227 h 227"/>
                <a:gd name="T2" fmla="*/ 86 w 132"/>
                <a:gd name="T3" fmla="*/ 4 h 227"/>
                <a:gd name="T4" fmla="*/ 79 w 132"/>
                <a:gd name="T5" fmla="*/ 0 h 227"/>
                <a:gd name="T6" fmla="*/ 74 w 132"/>
                <a:gd name="T7" fmla="*/ 5 h 227"/>
                <a:gd name="T8" fmla="*/ 72 w 132"/>
                <a:gd name="T9" fmla="*/ 11 h 227"/>
                <a:gd name="T10" fmla="*/ 2 w 132"/>
                <a:gd name="T11" fmla="*/ 163 h 227"/>
                <a:gd name="T12" fmla="*/ 1 w 132"/>
                <a:gd name="T13" fmla="*/ 170 h 227"/>
                <a:gd name="T14" fmla="*/ 7 w 132"/>
                <a:gd name="T15" fmla="*/ 174 h 227"/>
                <a:gd name="T16" fmla="*/ 129 w 132"/>
                <a:gd name="T17" fmla="*/ 1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27">
                  <a:moveTo>
                    <a:pt x="131" y="227"/>
                  </a:moveTo>
                  <a:cubicBezTo>
                    <a:pt x="132" y="150"/>
                    <a:pt x="117" y="74"/>
                    <a:pt x="86" y="4"/>
                  </a:cubicBezTo>
                  <a:cubicBezTo>
                    <a:pt x="85" y="1"/>
                    <a:pt x="82" y="0"/>
                    <a:pt x="79" y="0"/>
                  </a:cubicBezTo>
                  <a:cubicBezTo>
                    <a:pt x="76" y="0"/>
                    <a:pt x="74" y="2"/>
                    <a:pt x="74" y="5"/>
                  </a:cubicBezTo>
                  <a:cubicBezTo>
                    <a:pt x="72" y="11"/>
                    <a:pt x="72" y="11"/>
                    <a:pt x="72" y="11"/>
                  </a:cubicBezTo>
                  <a:cubicBezTo>
                    <a:pt x="59" y="68"/>
                    <a:pt x="42" y="121"/>
                    <a:pt x="2" y="163"/>
                  </a:cubicBezTo>
                  <a:cubicBezTo>
                    <a:pt x="0" y="165"/>
                    <a:pt x="0" y="168"/>
                    <a:pt x="1" y="170"/>
                  </a:cubicBezTo>
                  <a:cubicBezTo>
                    <a:pt x="2" y="172"/>
                    <a:pt x="4" y="174"/>
                    <a:pt x="7" y="174"/>
                  </a:cubicBezTo>
                  <a:cubicBezTo>
                    <a:pt x="129" y="174"/>
                    <a:pt x="129" y="174"/>
                    <a:pt x="129" y="174"/>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31">
              <a:extLst>
                <a:ext uri="{FF2B5EF4-FFF2-40B4-BE49-F238E27FC236}">
                  <a16:creationId xmlns:a16="http://schemas.microsoft.com/office/drawing/2014/main" id="{63A17F42-2D2B-7544-877F-DF7292016A4E}"/>
                </a:ext>
              </a:extLst>
            </p:cNvPr>
            <p:cNvSpPr>
              <a:spLocks/>
            </p:cNvSpPr>
            <p:nvPr/>
          </p:nvSpPr>
          <p:spPr bwMode="auto">
            <a:xfrm>
              <a:off x="2019" y="933"/>
              <a:ext cx="194" cy="19"/>
            </a:xfrm>
            <a:custGeom>
              <a:avLst/>
              <a:gdLst>
                <a:gd name="T0" fmla="*/ 261 w 270"/>
                <a:gd name="T1" fmla="*/ 27 h 27"/>
                <a:gd name="T2" fmla="*/ 269 w 270"/>
                <a:gd name="T3" fmla="*/ 10 h 27"/>
                <a:gd name="T4" fmla="*/ 269 w 270"/>
                <a:gd name="T5" fmla="*/ 4 h 27"/>
                <a:gd name="T6" fmla="*/ 263 w 270"/>
                <a:gd name="T7" fmla="*/ 0 h 27"/>
                <a:gd name="T8" fmla="*/ 7 w 270"/>
                <a:gd name="T9" fmla="*/ 0 h 27"/>
                <a:gd name="T10" fmla="*/ 1 w 270"/>
                <a:gd name="T11" fmla="*/ 4 h 27"/>
                <a:gd name="T12" fmla="*/ 1 w 270"/>
                <a:gd name="T13" fmla="*/ 11 h 27"/>
                <a:gd name="T14" fmla="*/ 7 w 270"/>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27">
                  <a:moveTo>
                    <a:pt x="261" y="27"/>
                  </a:moveTo>
                  <a:cubicBezTo>
                    <a:pt x="269" y="10"/>
                    <a:pt x="269" y="10"/>
                    <a:pt x="269" y="10"/>
                  </a:cubicBezTo>
                  <a:cubicBezTo>
                    <a:pt x="270" y="8"/>
                    <a:pt x="270" y="5"/>
                    <a:pt x="269" y="4"/>
                  </a:cubicBezTo>
                  <a:cubicBezTo>
                    <a:pt x="268" y="2"/>
                    <a:pt x="266" y="0"/>
                    <a:pt x="263" y="0"/>
                  </a:cubicBezTo>
                  <a:cubicBezTo>
                    <a:pt x="7" y="0"/>
                    <a:pt x="7" y="0"/>
                    <a:pt x="7" y="0"/>
                  </a:cubicBezTo>
                  <a:cubicBezTo>
                    <a:pt x="4" y="0"/>
                    <a:pt x="2" y="2"/>
                    <a:pt x="1" y="4"/>
                  </a:cubicBezTo>
                  <a:cubicBezTo>
                    <a:pt x="0" y="6"/>
                    <a:pt x="0" y="9"/>
                    <a:pt x="1" y="11"/>
                  </a:cubicBezTo>
                  <a:cubicBezTo>
                    <a:pt x="7" y="20"/>
                    <a:pt x="7" y="20"/>
                    <a:pt x="7" y="20"/>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32">
              <a:extLst>
                <a:ext uri="{FF2B5EF4-FFF2-40B4-BE49-F238E27FC236}">
                  <a16:creationId xmlns:a16="http://schemas.microsoft.com/office/drawing/2014/main" id="{5CFE7EB9-D1E7-9746-A06D-99B681E53DE0}"/>
                </a:ext>
              </a:extLst>
            </p:cNvPr>
            <p:cNvSpPr>
              <a:spLocks/>
            </p:cNvSpPr>
            <p:nvPr/>
          </p:nvSpPr>
          <p:spPr bwMode="auto">
            <a:xfrm>
              <a:off x="2102" y="810"/>
              <a:ext cx="83" cy="94"/>
            </a:xfrm>
            <a:custGeom>
              <a:avLst/>
              <a:gdLst>
                <a:gd name="T0" fmla="*/ 0 w 116"/>
                <a:gd name="T1" fmla="*/ 0 h 132"/>
                <a:gd name="T2" fmla="*/ 115 w 116"/>
                <a:gd name="T3" fmla="*/ 124 h 132"/>
                <a:gd name="T4" fmla="*/ 114 w 116"/>
                <a:gd name="T5" fmla="*/ 130 h 132"/>
                <a:gd name="T6" fmla="*/ 109 w 116"/>
                <a:gd name="T7" fmla="*/ 132 h 132"/>
                <a:gd name="T8" fmla="*/ 24 w 116"/>
                <a:gd name="T9" fmla="*/ 132 h 132"/>
              </a:gdLst>
              <a:ahLst/>
              <a:cxnLst>
                <a:cxn ang="0">
                  <a:pos x="T0" y="T1"/>
                </a:cxn>
                <a:cxn ang="0">
                  <a:pos x="T2" y="T3"/>
                </a:cxn>
                <a:cxn ang="0">
                  <a:pos x="T4" y="T5"/>
                </a:cxn>
                <a:cxn ang="0">
                  <a:pos x="T6" y="T7"/>
                </a:cxn>
                <a:cxn ang="0">
                  <a:pos x="T8" y="T9"/>
                </a:cxn>
              </a:cxnLst>
              <a:rect l="0" t="0" r="r" b="b"/>
              <a:pathLst>
                <a:path w="116" h="132">
                  <a:moveTo>
                    <a:pt x="0" y="0"/>
                  </a:moveTo>
                  <a:cubicBezTo>
                    <a:pt x="0" y="0"/>
                    <a:pt x="86" y="37"/>
                    <a:pt x="115" y="124"/>
                  </a:cubicBezTo>
                  <a:cubicBezTo>
                    <a:pt x="116" y="126"/>
                    <a:pt x="116" y="128"/>
                    <a:pt x="114" y="130"/>
                  </a:cubicBezTo>
                  <a:cubicBezTo>
                    <a:pt x="113" y="131"/>
                    <a:pt x="111" y="132"/>
                    <a:pt x="109" y="132"/>
                  </a:cubicBezTo>
                  <a:cubicBezTo>
                    <a:pt x="24" y="132"/>
                    <a:pt x="24" y="132"/>
                    <a:pt x="24" y="132"/>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4382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cxnSp>
        <p:nvCxnSpPr>
          <p:cNvPr id="11" name="Straight Arrow Connector 10">
            <a:extLst>
              <a:ext uri="{FF2B5EF4-FFF2-40B4-BE49-F238E27FC236}">
                <a16:creationId xmlns:a16="http://schemas.microsoft.com/office/drawing/2014/main" id="{CB4EEBDF-94B2-0F45-9E66-4973B9E1CD9C}"/>
              </a:ext>
            </a:extLst>
          </p:cNvPr>
          <p:cNvCxnSpPr>
            <a:cxnSpLocks/>
          </p:cNvCxnSpPr>
          <p:nvPr/>
        </p:nvCxnSpPr>
        <p:spPr>
          <a:xfrm>
            <a:off x="5638800" y="2310324"/>
            <a:ext cx="862898" cy="3806"/>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64501B0-F34B-A44B-A3B0-9ED5D98B1DA9}"/>
              </a:ext>
            </a:extLst>
          </p:cNvPr>
          <p:cNvSpPr/>
          <p:nvPr/>
        </p:nvSpPr>
        <p:spPr>
          <a:xfrm>
            <a:off x="6573256" y="1985962"/>
            <a:ext cx="4579143" cy="885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chemeClr val="bg1"/>
                </a:solidFill>
              </a:rPr>
              <a:t>Personalized Action Plan</a:t>
            </a:r>
          </a:p>
        </p:txBody>
      </p:sp>
      <p:sp>
        <p:nvSpPr>
          <p:cNvPr id="17" name="Rectangle 16">
            <a:extLst>
              <a:ext uri="{FF2B5EF4-FFF2-40B4-BE49-F238E27FC236}">
                <a16:creationId xmlns:a16="http://schemas.microsoft.com/office/drawing/2014/main" id="{969345B0-4E3B-3044-A416-1FA299E69B35}"/>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18" name="Rectangle 17">
            <a:extLst>
              <a:ext uri="{FF2B5EF4-FFF2-40B4-BE49-F238E27FC236}">
                <a16:creationId xmlns:a16="http://schemas.microsoft.com/office/drawing/2014/main" id="{69478A99-8F80-5442-8B9A-B7BA0E82D4E5}"/>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Retirement Income</a:t>
            </a:r>
            <a:br>
              <a:rPr lang="en-US" sz="2200" b="1" dirty="0">
                <a:solidFill>
                  <a:srgbClr val="054C70"/>
                </a:solidFill>
              </a:rPr>
            </a:br>
            <a:r>
              <a:rPr lang="en-US" sz="2200" b="1" dirty="0">
                <a:solidFill>
                  <a:srgbClr val="054C70"/>
                </a:solidFill>
              </a:rPr>
              <a:t>Preferences</a:t>
            </a:r>
          </a:p>
        </p:txBody>
      </p:sp>
      <p:sp>
        <p:nvSpPr>
          <p:cNvPr id="19" name="Rectangle 18">
            <a:extLst>
              <a:ext uri="{FF2B5EF4-FFF2-40B4-BE49-F238E27FC236}">
                <a16:creationId xmlns:a16="http://schemas.microsoft.com/office/drawing/2014/main" id="{B53991F3-01B9-0841-AB54-E9A617C34A13}"/>
              </a:ext>
            </a:extLst>
          </p:cNvPr>
          <p:cNvSpPr/>
          <p:nvPr/>
        </p:nvSpPr>
        <p:spPr>
          <a:xfrm>
            <a:off x="1045370" y="4271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Planning Preferences</a:t>
            </a:r>
            <a:endParaRPr lang="en-US" dirty="0"/>
          </a:p>
        </p:txBody>
      </p:sp>
    </p:spTree>
    <p:extLst>
      <p:ext uri="{BB962C8B-B14F-4D97-AF65-F5344CB8AC3E}">
        <p14:creationId xmlns:p14="http://schemas.microsoft.com/office/powerpoint/2010/main" val="3713334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813FAB-C713-0F4E-918A-0EF2D79F41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sp>
        <p:nvSpPr>
          <p:cNvPr id="7" name="Title 1">
            <a:extLst>
              <a:ext uri="{FF2B5EF4-FFF2-40B4-BE49-F238E27FC236}">
                <a16:creationId xmlns:a16="http://schemas.microsoft.com/office/drawing/2014/main" id="{15BA51BB-A7C1-9749-8E94-860B2FFDF72E}"/>
              </a:ext>
            </a:extLst>
          </p:cNvPr>
          <p:cNvSpPr txBox="1">
            <a:spLocks/>
          </p:cNvSpPr>
          <p:nvPr/>
        </p:nvSpPr>
        <p:spPr>
          <a:xfrm>
            <a:off x="917030" y="2095741"/>
            <a:ext cx="9261291" cy="3078976"/>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pPr>
            <a:r>
              <a:rPr lang="en-US" sz="5400" dirty="0">
                <a:latin typeface="+mn-lt"/>
              </a:rPr>
              <a:t>Retirement Saving</a:t>
            </a:r>
            <a:br>
              <a:rPr lang="en-US" sz="5400" dirty="0">
                <a:latin typeface="+mn-lt"/>
              </a:rPr>
            </a:br>
            <a:r>
              <a:rPr lang="en-US" sz="5400" dirty="0">
                <a:latin typeface="+mn-lt"/>
              </a:rPr>
              <a:t>and Spending Plan</a:t>
            </a:r>
          </a:p>
        </p:txBody>
      </p:sp>
    </p:spTree>
    <p:extLst>
      <p:ext uri="{BB962C8B-B14F-4D97-AF65-F5344CB8AC3E}">
        <p14:creationId xmlns:p14="http://schemas.microsoft.com/office/powerpoint/2010/main" val="1040328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309EE6-4C95-2141-894C-04591AC6EE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sp>
        <p:nvSpPr>
          <p:cNvPr id="8" name="Title 1">
            <a:extLst>
              <a:ext uri="{FF2B5EF4-FFF2-40B4-BE49-F238E27FC236}">
                <a16:creationId xmlns:a16="http://schemas.microsoft.com/office/drawing/2014/main" id="{FE5D4C06-EA56-B94E-A94F-3B892D2DAFD2}"/>
              </a:ext>
            </a:extLst>
          </p:cNvPr>
          <p:cNvSpPr txBox="1">
            <a:spLocks/>
          </p:cNvSpPr>
          <p:nvPr/>
        </p:nvSpPr>
        <p:spPr>
          <a:xfrm>
            <a:off x="917030" y="2095741"/>
            <a:ext cx="11274970" cy="3078976"/>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spcAft>
                <a:spcPts val="1200"/>
              </a:spcAft>
            </a:pPr>
            <a:r>
              <a:rPr lang="en-US" sz="1800" b="1" dirty="0">
                <a:latin typeface="+mn-lt"/>
              </a:rPr>
              <a:t>Retirement Saving and Spending Plan</a:t>
            </a:r>
          </a:p>
          <a:p>
            <a:pPr marL="914400" indent="-914400">
              <a:lnSpc>
                <a:spcPct val="100000"/>
              </a:lnSpc>
              <a:buAutoNum type="arabicPeriod"/>
            </a:pPr>
            <a:r>
              <a:rPr lang="en-US" sz="5400" dirty="0">
                <a:latin typeface="+mn-lt"/>
              </a:rPr>
              <a:t>Standard Rules</a:t>
            </a:r>
            <a:br>
              <a:rPr lang="en-US" sz="5400" dirty="0">
                <a:latin typeface="+mn-lt"/>
              </a:rPr>
            </a:br>
            <a:r>
              <a:rPr lang="en-US" sz="5400" dirty="0">
                <a:latin typeface="+mn-lt"/>
              </a:rPr>
              <a:t>of Thumb</a:t>
            </a:r>
          </a:p>
        </p:txBody>
      </p:sp>
    </p:spTree>
    <p:extLst>
      <p:ext uri="{BB962C8B-B14F-4D97-AF65-F5344CB8AC3E}">
        <p14:creationId xmlns:p14="http://schemas.microsoft.com/office/powerpoint/2010/main" val="363582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E985E45-77C9-F04B-84FE-FFBE6EE8780A}"/>
              </a:ext>
            </a:extLst>
          </p:cNvPr>
          <p:cNvSpPr/>
          <p:nvPr/>
        </p:nvSpPr>
        <p:spPr>
          <a:xfrm>
            <a:off x="-1" y="3798551"/>
            <a:ext cx="4424031" cy="2085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 name="Rectangle 25">
            <a:extLst>
              <a:ext uri="{FF2B5EF4-FFF2-40B4-BE49-F238E27FC236}">
                <a16:creationId xmlns:a16="http://schemas.microsoft.com/office/drawing/2014/main" id="{B3D5C1E1-0420-F845-84D3-87B4BAFE4F6C}"/>
              </a:ext>
            </a:extLst>
          </p:cNvPr>
          <p:cNvSpPr/>
          <p:nvPr/>
        </p:nvSpPr>
        <p:spPr>
          <a:xfrm>
            <a:off x="0" y="1501727"/>
            <a:ext cx="4424031" cy="20855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 name="Title 5">
            <a:extLst>
              <a:ext uri="{FF2B5EF4-FFF2-40B4-BE49-F238E27FC236}">
                <a16:creationId xmlns:a16="http://schemas.microsoft.com/office/drawing/2014/main" id="{CF364105-A744-5849-9887-B4830E2D0788}"/>
              </a:ext>
            </a:extLst>
          </p:cNvPr>
          <p:cNvSpPr>
            <a:spLocks noGrp="1"/>
          </p:cNvSpPr>
          <p:nvPr>
            <p:ph type="title"/>
          </p:nvPr>
        </p:nvSpPr>
        <p:spPr/>
        <p:txBody>
          <a:bodyPr lIns="91440" tIns="45720" rIns="91440" bIns="45720" anchor="ctr"/>
          <a:lstStyle/>
          <a:p>
            <a:r>
              <a:rPr lang="en-US" dirty="0"/>
              <a:t>Standard Rules of Thumb</a:t>
            </a:r>
          </a:p>
        </p:txBody>
      </p:sp>
      <p:sp>
        <p:nvSpPr>
          <p:cNvPr id="23" name="TextBox 22">
            <a:extLst>
              <a:ext uri="{FF2B5EF4-FFF2-40B4-BE49-F238E27FC236}">
                <a16:creationId xmlns:a16="http://schemas.microsoft.com/office/drawing/2014/main" id="{BF25AC9D-E79A-734A-81BC-4108F1950BD6}"/>
              </a:ext>
            </a:extLst>
          </p:cNvPr>
          <p:cNvSpPr txBox="1"/>
          <p:nvPr/>
        </p:nvSpPr>
        <p:spPr>
          <a:xfrm>
            <a:off x="1875396" y="1720840"/>
            <a:ext cx="2296865" cy="1708160"/>
          </a:xfrm>
          <a:prstGeom prst="rect">
            <a:avLst/>
          </a:prstGeom>
          <a:noFill/>
        </p:spPr>
        <p:txBody>
          <a:bodyPr wrap="square" lIns="0" tIns="0" rIns="0" bIns="0" rtlCol="0" anchor="t">
            <a:spAutoFit/>
          </a:bodyPr>
          <a:lstStyle/>
          <a:p>
            <a:pPr defTabSz="1088054"/>
            <a:r>
              <a:rPr lang="en-US" sz="3600" dirty="0">
                <a:solidFill>
                  <a:srgbClr val="4F4F4F"/>
                </a:solidFill>
              </a:rPr>
              <a:t>Save</a:t>
            </a:r>
          </a:p>
          <a:p>
            <a:pPr defTabSz="1088054">
              <a:lnSpc>
                <a:spcPts val="8700"/>
              </a:lnSpc>
            </a:pPr>
            <a:r>
              <a:rPr lang="en-US" sz="8000" b="1" dirty="0">
                <a:solidFill>
                  <a:srgbClr val="4F4F4F"/>
                </a:solidFill>
              </a:rPr>
              <a:t>15</a:t>
            </a:r>
            <a:r>
              <a:rPr lang="en-US" sz="8000" b="1" baseline="30000" dirty="0">
                <a:solidFill>
                  <a:srgbClr val="4F4F4F"/>
                </a:solidFill>
              </a:rPr>
              <a:t>%</a:t>
            </a:r>
          </a:p>
        </p:txBody>
      </p:sp>
      <p:sp>
        <p:nvSpPr>
          <p:cNvPr id="7" name="TextBox 6">
            <a:extLst>
              <a:ext uri="{FF2B5EF4-FFF2-40B4-BE49-F238E27FC236}">
                <a16:creationId xmlns:a16="http://schemas.microsoft.com/office/drawing/2014/main" id="{C957EAC3-13D5-1741-A95B-3733C04DE46F}"/>
              </a:ext>
            </a:extLst>
          </p:cNvPr>
          <p:cNvSpPr txBox="1"/>
          <p:nvPr/>
        </p:nvSpPr>
        <p:spPr>
          <a:xfrm>
            <a:off x="1875397" y="4043511"/>
            <a:ext cx="2296865" cy="1708160"/>
          </a:xfrm>
          <a:prstGeom prst="rect">
            <a:avLst/>
          </a:prstGeom>
          <a:noFill/>
        </p:spPr>
        <p:txBody>
          <a:bodyPr wrap="square" lIns="0" tIns="0" rIns="0" bIns="0" rtlCol="0" anchor="t">
            <a:spAutoFit/>
          </a:bodyPr>
          <a:lstStyle/>
          <a:p>
            <a:pPr defTabSz="1088054"/>
            <a:r>
              <a:rPr lang="en-US" sz="3600" dirty="0">
                <a:solidFill>
                  <a:srgbClr val="4F4F4F"/>
                </a:solidFill>
              </a:rPr>
              <a:t>Retire at</a:t>
            </a:r>
          </a:p>
          <a:p>
            <a:pPr defTabSz="1088054">
              <a:lnSpc>
                <a:spcPts val="8700"/>
              </a:lnSpc>
            </a:pPr>
            <a:r>
              <a:rPr lang="en-US" sz="8000" b="1" dirty="0">
                <a:solidFill>
                  <a:srgbClr val="4F4F4F"/>
                </a:solidFill>
              </a:rPr>
              <a:t>65</a:t>
            </a:r>
          </a:p>
        </p:txBody>
      </p:sp>
      <p:cxnSp>
        <p:nvCxnSpPr>
          <p:cNvPr id="36" name="Elbow Connector 35">
            <a:extLst>
              <a:ext uri="{FF2B5EF4-FFF2-40B4-BE49-F238E27FC236}">
                <a16:creationId xmlns:a16="http://schemas.microsoft.com/office/drawing/2014/main" id="{3452B2F3-D5FD-6A4A-99D7-F937B99AB788}"/>
              </a:ext>
            </a:extLst>
          </p:cNvPr>
          <p:cNvCxnSpPr>
            <a:cxnSpLocks/>
          </p:cNvCxnSpPr>
          <p:nvPr/>
        </p:nvCxnSpPr>
        <p:spPr>
          <a:xfrm>
            <a:off x="4430343" y="2544494"/>
            <a:ext cx="1251090" cy="1149900"/>
          </a:xfrm>
          <a:prstGeom prst="bentConnector3">
            <a:avLst/>
          </a:prstGeom>
          <a:ln w="38100" cap="rnd">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EAB200F9-00F4-A14C-B5F2-9B9DFC0F6275}"/>
              </a:ext>
            </a:extLst>
          </p:cNvPr>
          <p:cNvCxnSpPr>
            <a:cxnSpLocks/>
          </p:cNvCxnSpPr>
          <p:nvPr/>
        </p:nvCxnSpPr>
        <p:spPr>
          <a:xfrm flipV="1">
            <a:off x="4430343" y="3692906"/>
            <a:ext cx="1251090" cy="1149900"/>
          </a:xfrm>
          <a:prstGeom prst="bentConnector3">
            <a:avLst/>
          </a:prstGeom>
          <a:ln w="38100" cap="rnd">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2148DED7-CEBF-6348-9CDD-65449DB05E0B}"/>
              </a:ext>
            </a:extLst>
          </p:cNvPr>
          <p:cNvGrpSpPr/>
          <p:nvPr/>
        </p:nvGrpSpPr>
        <p:grpSpPr>
          <a:xfrm>
            <a:off x="6121174" y="1506753"/>
            <a:ext cx="4377333" cy="4377333"/>
            <a:chOff x="6493636" y="1506753"/>
            <a:chExt cx="4377333" cy="4377333"/>
          </a:xfrm>
        </p:grpSpPr>
        <p:graphicFrame>
          <p:nvGraphicFramePr>
            <p:cNvPr id="29" name="Chart 28">
              <a:extLst>
                <a:ext uri="{FF2B5EF4-FFF2-40B4-BE49-F238E27FC236}">
                  <a16:creationId xmlns:a16="http://schemas.microsoft.com/office/drawing/2014/main" id="{A163B191-C7F1-F343-BA09-DB8D6CD0D845}"/>
                </a:ext>
              </a:extLst>
            </p:cNvPr>
            <p:cNvGraphicFramePr/>
            <p:nvPr>
              <p:extLst>
                <p:ext uri="{D42A27DB-BD31-4B8C-83A1-F6EECF244321}">
                  <p14:modId xmlns:p14="http://schemas.microsoft.com/office/powerpoint/2010/main" val="197954333"/>
                </p:ext>
              </p:extLst>
            </p:nvPr>
          </p:nvGraphicFramePr>
          <p:xfrm>
            <a:off x="6493636" y="1506753"/>
            <a:ext cx="4377333" cy="4377333"/>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9E0190D3-5369-C542-BB0F-139FAD9EB0AC}"/>
                </a:ext>
              </a:extLst>
            </p:cNvPr>
            <p:cNvSpPr txBox="1"/>
            <p:nvPr/>
          </p:nvSpPr>
          <p:spPr>
            <a:xfrm>
              <a:off x="7807144" y="2956325"/>
              <a:ext cx="2296865" cy="1708160"/>
            </a:xfrm>
            <a:prstGeom prst="rect">
              <a:avLst/>
            </a:prstGeom>
            <a:noFill/>
          </p:spPr>
          <p:txBody>
            <a:bodyPr wrap="square" lIns="0" tIns="0" rIns="0" bIns="0" rtlCol="0" anchor="t">
              <a:spAutoFit/>
            </a:bodyPr>
            <a:lstStyle/>
            <a:p>
              <a:pPr defTabSz="1088054"/>
              <a:r>
                <a:rPr lang="en-US" sz="3600" dirty="0">
                  <a:solidFill>
                    <a:srgbClr val="4F4F4F"/>
                  </a:solidFill>
                </a:rPr>
                <a:t>Replace</a:t>
              </a:r>
            </a:p>
            <a:p>
              <a:pPr defTabSz="1088054">
                <a:lnSpc>
                  <a:spcPts val="8700"/>
                </a:lnSpc>
              </a:pPr>
              <a:r>
                <a:rPr lang="en-US" sz="8000" b="1" dirty="0">
                  <a:solidFill>
                    <a:srgbClr val="054C70"/>
                  </a:solidFill>
                </a:rPr>
                <a:t>75</a:t>
              </a:r>
              <a:r>
                <a:rPr lang="en-US" sz="8000" b="1" baseline="30000" dirty="0">
                  <a:solidFill>
                    <a:srgbClr val="054C70"/>
                  </a:solidFill>
                </a:rPr>
                <a:t>%</a:t>
              </a:r>
            </a:p>
          </p:txBody>
        </p:sp>
      </p:grpSp>
    </p:spTree>
    <p:extLst>
      <p:ext uri="{BB962C8B-B14F-4D97-AF65-F5344CB8AC3E}">
        <p14:creationId xmlns:p14="http://schemas.microsoft.com/office/powerpoint/2010/main" val="745585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cxnSp>
        <p:nvCxnSpPr>
          <p:cNvPr id="13" name="Straight Arrow Connector 12">
            <a:extLst>
              <a:ext uri="{FF2B5EF4-FFF2-40B4-BE49-F238E27FC236}">
                <a16:creationId xmlns:a16="http://schemas.microsoft.com/office/drawing/2014/main" id="{650352D7-D009-2E45-B259-01D474830C33}"/>
              </a:ext>
            </a:extLst>
          </p:cNvPr>
          <p:cNvCxnSpPr>
            <a:cxnSpLocks/>
          </p:cNvCxnSpPr>
          <p:nvPr/>
        </p:nvCxnSpPr>
        <p:spPr>
          <a:xfrm>
            <a:off x="5638800" y="2310324"/>
            <a:ext cx="862898" cy="3806"/>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7ED2F4E-040E-0F4B-B531-5069251B4A75}"/>
              </a:ext>
            </a:extLst>
          </p:cNvPr>
          <p:cNvSpPr/>
          <p:nvPr/>
        </p:nvSpPr>
        <p:spPr>
          <a:xfrm>
            <a:off x="6573256" y="1985962"/>
            <a:ext cx="4579143" cy="885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chemeClr val="bg1"/>
                </a:solidFill>
              </a:rPr>
              <a:t>Personalized Action Plan</a:t>
            </a:r>
          </a:p>
        </p:txBody>
      </p:sp>
      <p:sp>
        <p:nvSpPr>
          <p:cNvPr id="15" name="Rectangle 14">
            <a:extLst>
              <a:ext uri="{FF2B5EF4-FFF2-40B4-BE49-F238E27FC236}">
                <a16:creationId xmlns:a16="http://schemas.microsoft.com/office/drawing/2014/main" id="{C3A5AB17-1CA7-0B48-8E0E-99440BCFEA63}"/>
              </a:ext>
            </a:extLst>
          </p:cNvPr>
          <p:cNvSpPr/>
          <p:nvPr/>
        </p:nvSpPr>
        <p:spPr>
          <a:xfrm>
            <a:off x="6573256" y="3128962"/>
            <a:ext cx="4579143" cy="2028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noAutofit/>
          </a:bodyPr>
          <a:lstStyle/>
          <a:p>
            <a:pPr algn="ctr"/>
            <a:r>
              <a:rPr lang="en-US" sz="2150" b="1" dirty="0"/>
              <a:t>Retirement Saving</a:t>
            </a:r>
            <a:br>
              <a:rPr lang="en-US" sz="2150" b="1" dirty="0"/>
            </a:br>
            <a:r>
              <a:rPr lang="en-US" sz="2150" b="1" dirty="0"/>
              <a:t>and Spending Plan</a:t>
            </a:r>
          </a:p>
          <a:p>
            <a:pPr algn="ctr">
              <a:spcBef>
                <a:spcPts val="1200"/>
              </a:spcBef>
              <a:buClr>
                <a:srgbClr val="05C3DE"/>
              </a:buClr>
              <a:buSzPct val="111000"/>
            </a:pPr>
            <a:r>
              <a:rPr lang="en-US" sz="1400" b="1" dirty="0"/>
              <a:t>1. Standard Rules of Thumb</a:t>
            </a:r>
          </a:p>
        </p:txBody>
      </p:sp>
      <p:cxnSp>
        <p:nvCxnSpPr>
          <p:cNvPr id="16" name="Straight Arrow Connector 15">
            <a:extLst>
              <a:ext uri="{FF2B5EF4-FFF2-40B4-BE49-F238E27FC236}">
                <a16:creationId xmlns:a16="http://schemas.microsoft.com/office/drawing/2014/main" id="{60D02906-7FB9-2A41-B7EC-02E9F73AEF48}"/>
              </a:ext>
            </a:extLst>
          </p:cNvPr>
          <p:cNvCxnSpPr>
            <a:cxnSpLocks/>
          </p:cNvCxnSpPr>
          <p:nvPr/>
        </p:nvCxnSpPr>
        <p:spPr>
          <a:xfrm>
            <a:off x="5638800" y="2444145"/>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77E178-70C2-DD4A-83F5-3BB475E6FE3F}"/>
              </a:ext>
            </a:extLst>
          </p:cNvPr>
          <p:cNvCxnSpPr>
            <a:cxnSpLocks/>
          </p:cNvCxnSpPr>
          <p:nvPr/>
        </p:nvCxnSpPr>
        <p:spPr>
          <a:xfrm>
            <a:off x="5645608" y="3570463"/>
            <a:ext cx="854149" cy="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AD2320-2EA7-7C4E-9747-11AB636EF2B1}"/>
              </a:ext>
            </a:extLst>
          </p:cNvPr>
          <p:cNvCxnSpPr>
            <a:cxnSpLocks/>
          </p:cNvCxnSpPr>
          <p:nvPr/>
        </p:nvCxnSpPr>
        <p:spPr>
          <a:xfrm flipV="1">
            <a:off x="5633933" y="3711921"/>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876D49-4CEF-0045-9D55-8BDAB07FBB79}"/>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20" name="Rectangle 19">
            <a:extLst>
              <a:ext uri="{FF2B5EF4-FFF2-40B4-BE49-F238E27FC236}">
                <a16:creationId xmlns:a16="http://schemas.microsoft.com/office/drawing/2014/main" id="{950B1CA5-D22C-464B-AB29-D4A8F7AB1806}"/>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Retirement Income</a:t>
            </a:r>
            <a:br>
              <a:rPr lang="en-US" sz="2200" b="1" dirty="0">
                <a:solidFill>
                  <a:srgbClr val="054C70"/>
                </a:solidFill>
              </a:rPr>
            </a:br>
            <a:r>
              <a:rPr lang="en-US" sz="2200" b="1" dirty="0">
                <a:solidFill>
                  <a:srgbClr val="054C70"/>
                </a:solidFill>
              </a:rPr>
              <a:t>Preferences</a:t>
            </a:r>
          </a:p>
        </p:txBody>
      </p:sp>
      <p:sp>
        <p:nvSpPr>
          <p:cNvPr id="21" name="Rectangle 20">
            <a:extLst>
              <a:ext uri="{FF2B5EF4-FFF2-40B4-BE49-F238E27FC236}">
                <a16:creationId xmlns:a16="http://schemas.microsoft.com/office/drawing/2014/main" id="{52B58B2A-5DE8-1C4B-B23D-215FEB32F073}"/>
              </a:ext>
            </a:extLst>
          </p:cNvPr>
          <p:cNvSpPr/>
          <p:nvPr/>
        </p:nvSpPr>
        <p:spPr>
          <a:xfrm>
            <a:off x="1045370" y="4271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Planning Preferences</a:t>
            </a:r>
            <a:endParaRPr lang="en-US" dirty="0"/>
          </a:p>
        </p:txBody>
      </p:sp>
    </p:spTree>
    <p:extLst>
      <p:ext uri="{BB962C8B-B14F-4D97-AF65-F5344CB8AC3E}">
        <p14:creationId xmlns:p14="http://schemas.microsoft.com/office/powerpoint/2010/main" val="2355630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C20B07-31DB-F844-B295-18EF6B0F481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 </a:t>
            </a:r>
          </a:p>
        </p:txBody>
      </p:sp>
      <p:sp>
        <p:nvSpPr>
          <p:cNvPr id="10" name="Title 1">
            <a:extLst>
              <a:ext uri="{FF2B5EF4-FFF2-40B4-BE49-F238E27FC236}">
                <a16:creationId xmlns:a16="http://schemas.microsoft.com/office/drawing/2014/main" id="{1CE90677-A278-7A4F-A67D-A99D1AFD55C0}"/>
              </a:ext>
            </a:extLst>
          </p:cNvPr>
          <p:cNvSpPr txBox="1">
            <a:spLocks/>
          </p:cNvSpPr>
          <p:nvPr/>
        </p:nvSpPr>
        <p:spPr>
          <a:xfrm>
            <a:off x="917030" y="2095741"/>
            <a:ext cx="11274970" cy="3078976"/>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spcAft>
                <a:spcPts val="1200"/>
              </a:spcAft>
            </a:pPr>
            <a:r>
              <a:rPr lang="en-US" sz="1800" b="1" dirty="0">
                <a:latin typeface="+mn-lt"/>
              </a:rPr>
              <a:t>Retirement Saving and Spending Plan</a:t>
            </a:r>
          </a:p>
          <a:p>
            <a:pPr marL="914400" indent="-914400">
              <a:lnSpc>
                <a:spcPct val="100000"/>
              </a:lnSpc>
              <a:buFont typeface="+mj-lt"/>
              <a:buAutoNum type="arabicPeriod" startAt="2"/>
            </a:pPr>
            <a:r>
              <a:rPr lang="en-US" sz="5400" dirty="0">
                <a:latin typeface="+mn-lt"/>
              </a:rPr>
              <a:t>Personalized</a:t>
            </a:r>
            <a:br>
              <a:rPr lang="en-US" sz="5400" dirty="0">
                <a:latin typeface="+mn-lt"/>
              </a:rPr>
            </a:br>
            <a:r>
              <a:rPr lang="en-US" sz="5400" dirty="0">
                <a:latin typeface="+mn-lt"/>
              </a:rPr>
              <a:t>Rules of Thumb</a:t>
            </a:r>
          </a:p>
        </p:txBody>
      </p:sp>
    </p:spTree>
    <p:extLst>
      <p:ext uri="{BB962C8B-B14F-4D97-AF65-F5344CB8AC3E}">
        <p14:creationId xmlns:p14="http://schemas.microsoft.com/office/powerpoint/2010/main" val="1937816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BD0A-9B74-4798-91BF-8E6923A0C292}"/>
              </a:ext>
            </a:extLst>
          </p:cNvPr>
          <p:cNvSpPr>
            <a:spLocks noGrp="1"/>
          </p:cNvSpPr>
          <p:nvPr>
            <p:ph type="title"/>
          </p:nvPr>
        </p:nvSpPr>
        <p:spPr/>
        <p:txBody>
          <a:bodyPr lIns="91440" tIns="45720" rIns="91440" bIns="45720" anchor="ctr"/>
          <a:lstStyle/>
          <a:p>
            <a:r>
              <a:rPr lang="en-US" dirty="0"/>
              <a:t>Top Retiree Spending Categories</a:t>
            </a:r>
          </a:p>
        </p:txBody>
      </p:sp>
      <p:sp>
        <p:nvSpPr>
          <p:cNvPr id="5" name="Text Placeholder 4">
            <a:extLst>
              <a:ext uri="{FF2B5EF4-FFF2-40B4-BE49-F238E27FC236}">
                <a16:creationId xmlns:a16="http://schemas.microsoft.com/office/drawing/2014/main" id="{C7F04A1B-24DC-6646-AA89-E08B44154F3A}"/>
              </a:ext>
            </a:extLst>
          </p:cNvPr>
          <p:cNvSpPr>
            <a:spLocks noGrp="1"/>
          </p:cNvSpPr>
          <p:nvPr>
            <p:ph type="body" sz="quarter" idx="10"/>
          </p:nvPr>
        </p:nvSpPr>
        <p:spPr/>
        <p:txBody>
          <a:bodyPr/>
          <a:lstStyle/>
          <a:p>
            <a:r>
              <a:rPr lang="en-US" dirty="0">
                <a:ea typeface="+mn-lt"/>
                <a:cs typeface="+mn-lt"/>
              </a:rPr>
              <a:t>Source: U.S. Bureau of Labor Statistics, Consumer Expenditure Survey, 2018, Table 1300. Age of reference person: Average annual expenditures and characteristics.</a:t>
            </a:r>
            <a:endParaRPr lang="en-US" dirty="0">
              <a:cs typeface="Arial"/>
            </a:endParaRPr>
          </a:p>
        </p:txBody>
      </p:sp>
      <p:grpSp>
        <p:nvGrpSpPr>
          <p:cNvPr id="34" name="Group 74">
            <a:extLst>
              <a:ext uri="{FF2B5EF4-FFF2-40B4-BE49-F238E27FC236}">
                <a16:creationId xmlns:a16="http://schemas.microsoft.com/office/drawing/2014/main" id="{1E0F5087-2900-B940-9A9E-91CC3BCCA483}"/>
              </a:ext>
            </a:extLst>
          </p:cNvPr>
          <p:cNvGrpSpPr>
            <a:grpSpLocks noChangeAspect="1"/>
          </p:cNvGrpSpPr>
          <p:nvPr/>
        </p:nvGrpSpPr>
        <p:grpSpPr bwMode="auto">
          <a:xfrm>
            <a:off x="7063736" y="2733817"/>
            <a:ext cx="707154" cy="740656"/>
            <a:chOff x="5461" y="764"/>
            <a:chExt cx="211" cy="221"/>
          </a:xfrm>
        </p:grpSpPr>
        <p:sp>
          <p:nvSpPr>
            <p:cNvPr id="35" name="Line 75">
              <a:extLst>
                <a:ext uri="{FF2B5EF4-FFF2-40B4-BE49-F238E27FC236}">
                  <a16:creationId xmlns:a16="http://schemas.microsoft.com/office/drawing/2014/main" id="{010754F9-F00B-AB46-BFA5-AD624E3EC848}"/>
                </a:ext>
              </a:extLst>
            </p:cNvPr>
            <p:cNvSpPr>
              <a:spLocks noChangeShapeType="1"/>
            </p:cNvSpPr>
            <p:nvPr/>
          </p:nvSpPr>
          <p:spPr bwMode="auto">
            <a:xfrm flipH="1" flipV="1">
              <a:off x="5629" y="789"/>
              <a:ext cx="35" cy="13"/>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76">
              <a:extLst>
                <a:ext uri="{FF2B5EF4-FFF2-40B4-BE49-F238E27FC236}">
                  <a16:creationId xmlns:a16="http://schemas.microsoft.com/office/drawing/2014/main" id="{1EA7A15F-652B-6844-81D7-A386C86192E4}"/>
                </a:ext>
              </a:extLst>
            </p:cNvPr>
            <p:cNvSpPr>
              <a:spLocks noChangeShapeType="1"/>
            </p:cNvSpPr>
            <p:nvPr/>
          </p:nvSpPr>
          <p:spPr bwMode="auto">
            <a:xfrm flipH="1" flipV="1">
              <a:off x="5616" y="810"/>
              <a:ext cx="28" cy="26"/>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77">
              <a:extLst>
                <a:ext uri="{FF2B5EF4-FFF2-40B4-BE49-F238E27FC236}">
                  <a16:creationId xmlns:a16="http://schemas.microsoft.com/office/drawing/2014/main" id="{293A3F4B-977C-0B4C-BA85-053CA5DE6C6D}"/>
                </a:ext>
              </a:extLst>
            </p:cNvPr>
            <p:cNvSpPr>
              <a:spLocks noChangeShapeType="1"/>
            </p:cNvSpPr>
            <p:nvPr/>
          </p:nvSpPr>
          <p:spPr bwMode="auto">
            <a:xfrm flipV="1">
              <a:off x="5468" y="789"/>
              <a:ext cx="35" cy="13"/>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78">
              <a:extLst>
                <a:ext uri="{FF2B5EF4-FFF2-40B4-BE49-F238E27FC236}">
                  <a16:creationId xmlns:a16="http://schemas.microsoft.com/office/drawing/2014/main" id="{FE462AD4-3232-0F49-B9BF-14CC6EC72E5C}"/>
                </a:ext>
              </a:extLst>
            </p:cNvPr>
            <p:cNvSpPr>
              <a:spLocks noChangeShapeType="1"/>
            </p:cNvSpPr>
            <p:nvPr/>
          </p:nvSpPr>
          <p:spPr bwMode="auto">
            <a:xfrm flipV="1">
              <a:off x="5488" y="810"/>
              <a:ext cx="28" cy="26"/>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9">
              <a:extLst>
                <a:ext uri="{FF2B5EF4-FFF2-40B4-BE49-F238E27FC236}">
                  <a16:creationId xmlns:a16="http://schemas.microsoft.com/office/drawing/2014/main" id="{54114F3B-3E7E-C949-BFB9-BB30BB281E3D}"/>
                </a:ext>
              </a:extLst>
            </p:cNvPr>
            <p:cNvSpPr>
              <a:spLocks/>
            </p:cNvSpPr>
            <p:nvPr/>
          </p:nvSpPr>
          <p:spPr bwMode="auto">
            <a:xfrm>
              <a:off x="5534" y="866"/>
              <a:ext cx="20" cy="3"/>
            </a:xfrm>
            <a:custGeom>
              <a:avLst/>
              <a:gdLst>
                <a:gd name="T0" fmla="*/ 0 w 27"/>
                <a:gd name="T1" fmla="*/ 0 h 5"/>
                <a:gd name="T2" fmla="*/ 27 w 27"/>
                <a:gd name="T3" fmla="*/ 5 h 5"/>
              </a:gdLst>
              <a:ahLst/>
              <a:cxnLst>
                <a:cxn ang="0">
                  <a:pos x="T0" y="T1"/>
                </a:cxn>
                <a:cxn ang="0">
                  <a:pos x="T2" y="T3"/>
                </a:cxn>
              </a:cxnLst>
              <a:rect l="0" t="0" r="r" b="b"/>
              <a:pathLst>
                <a:path w="27" h="5">
                  <a:moveTo>
                    <a:pt x="0" y="0"/>
                  </a:moveTo>
                  <a:cubicBezTo>
                    <a:pt x="9" y="2"/>
                    <a:pt x="18" y="4"/>
                    <a:pt x="27" y="5"/>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0">
              <a:extLst>
                <a:ext uri="{FF2B5EF4-FFF2-40B4-BE49-F238E27FC236}">
                  <a16:creationId xmlns:a16="http://schemas.microsoft.com/office/drawing/2014/main" id="{D329328D-E366-4446-91C9-F39CAAE4E9F2}"/>
                </a:ext>
              </a:extLst>
            </p:cNvPr>
            <p:cNvSpPr>
              <a:spLocks/>
            </p:cNvSpPr>
            <p:nvPr/>
          </p:nvSpPr>
          <p:spPr bwMode="auto">
            <a:xfrm>
              <a:off x="5595" y="866"/>
              <a:ext cx="3" cy="0"/>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2" y="0"/>
                    <a:pt x="3" y="0"/>
                    <a:pt x="4"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1">
              <a:extLst>
                <a:ext uri="{FF2B5EF4-FFF2-40B4-BE49-F238E27FC236}">
                  <a16:creationId xmlns:a16="http://schemas.microsoft.com/office/drawing/2014/main" id="{3BD5DA58-5671-8B43-AC67-469197366AA4}"/>
                </a:ext>
              </a:extLst>
            </p:cNvPr>
            <p:cNvSpPr>
              <a:spLocks/>
            </p:cNvSpPr>
            <p:nvPr/>
          </p:nvSpPr>
          <p:spPr bwMode="auto">
            <a:xfrm>
              <a:off x="5578" y="866"/>
              <a:ext cx="17" cy="3"/>
            </a:xfrm>
            <a:custGeom>
              <a:avLst/>
              <a:gdLst>
                <a:gd name="T0" fmla="*/ 0 w 23"/>
                <a:gd name="T1" fmla="*/ 4 h 4"/>
                <a:gd name="T2" fmla="*/ 23 w 23"/>
                <a:gd name="T3" fmla="*/ 0 h 4"/>
              </a:gdLst>
              <a:ahLst/>
              <a:cxnLst>
                <a:cxn ang="0">
                  <a:pos x="T0" y="T1"/>
                </a:cxn>
                <a:cxn ang="0">
                  <a:pos x="T2" y="T3"/>
                </a:cxn>
              </a:cxnLst>
              <a:rect l="0" t="0" r="r" b="b"/>
              <a:pathLst>
                <a:path w="23" h="4">
                  <a:moveTo>
                    <a:pt x="0" y="4"/>
                  </a:moveTo>
                  <a:cubicBezTo>
                    <a:pt x="8" y="3"/>
                    <a:pt x="16" y="2"/>
                    <a:pt x="23"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287462A0-C02E-4445-AD56-739892945097}"/>
                </a:ext>
              </a:extLst>
            </p:cNvPr>
            <p:cNvSpPr>
              <a:spLocks/>
            </p:cNvSpPr>
            <p:nvPr/>
          </p:nvSpPr>
          <p:spPr bwMode="auto">
            <a:xfrm>
              <a:off x="5583" y="765"/>
              <a:ext cx="89" cy="76"/>
            </a:xfrm>
            <a:custGeom>
              <a:avLst/>
              <a:gdLst>
                <a:gd name="T0" fmla="*/ 78 w 124"/>
                <a:gd name="T1" fmla="*/ 106 h 106"/>
                <a:gd name="T2" fmla="*/ 124 w 124"/>
                <a:gd name="T3" fmla="*/ 7 h 106"/>
                <a:gd name="T4" fmla="*/ 122 w 124"/>
                <a:gd name="T5" fmla="*/ 2 h 106"/>
                <a:gd name="T6" fmla="*/ 117 w 124"/>
                <a:gd name="T7" fmla="*/ 0 h 106"/>
                <a:gd name="T8" fmla="*/ 63 w 124"/>
                <a:gd name="T9" fmla="*/ 0 h 106"/>
                <a:gd name="T10" fmla="*/ 39 w 124"/>
                <a:gd name="T11" fmla="*/ 13 h 106"/>
                <a:gd name="T12" fmla="*/ 0 w 124"/>
                <a:gd name="T13" fmla="*/ 55 h 106"/>
              </a:gdLst>
              <a:ahLst/>
              <a:cxnLst>
                <a:cxn ang="0">
                  <a:pos x="T0" y="T1"/>
                </a:cxn>
                <a:cxn ang="0">
                  <a:pos x="T2" y="T3"/>
                </a:cxn>
                <a:cxn ang="0">
                  <a:pos x="T4" y="T5"/>
                </a:cxn>
                <a:cxn ang="0">
                  <a:pos x="T6" y="T7"/>
                </a:cxn>
                <a:cxn ang="0">
                  <a:pos x="T8" y="T9"/>
                </a:cxn>
                <a:cxn ang="0">
                  <a:pos x="T10" y="T11"/>
                </a:cxn>
                <a:cxn ang="0">
                  <a:pos x="T12" y="T13"/>
                </a:cxn>
              </a:cxnLst>
              <a:rect l="0" t="0" r="r" b="b"/>
              <a:pathLst>
                <a:path w="124" h="106">
                  <a:moveTo>
                    <a:pt x="78" y="106"/>
                  </a:moveTo>
                  <a:cubicBezTo>
                    <a:pt x="105" y="80"/>
                    <a:pt x="122" y="45"/>
                    <a:pt x="124" y="7"/>
                  </a:cubicBezTo>
                  <a:cubicBezTo>
                    <a:pt x="124" y="5"/>
                    <a:pt x="123" y="3"/>
                    <a:pt x="122" y="2"/>
                  </a:cubicBezTo>
                  <a:cubicBezTo>
                    <a:pt x="121" y="0"/>
                    <a:pt x="119" y="0"/>
                    <a:pt x="117" y="0"/>
                  </a:cubicBezTo>
                  <a:cubicBezTo>
                    <a:pt x="63" y="0"/>
                    <a:pt x="63" y="0"/>
                    <a:pt x="63" y="0"/>
                  </a:cubicBezTo>
                  <a:cubicBezTo>
                    <a:pt x="53" y="0"/>
                    <a:pt x="44" y="5"/>
                    <a:pt x="39" y="13"/>
                  </a:cubicBezTo>
                  <a:cubicBezTo>
                    <a:pt x="29" y="29"/>
                    <a:pt x="15" y="43"/>
                    <a:pt x="0" y="55"/>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3">
              <a:extLst>
                <a:ext uri="{FF2B5EF4-FFF2-40B4-BE49-F238E27FC236}">
                  <a16:creationId xmlns:a16="http://schemas.microsoft.com/office/drawing/2014/main" id="{16F67775-A86A-6D47-9CF7-79BDCC33BFEC}"/>
                </a:ext>
              </a:extLst>
            </p:cNvPr>
            <p:cNvSpPr>
              <a:spLocks/>
            </p:cNvSpPr>
            <p:nvPr/>
          </p:nvSpPr>
          <p:spPr bwMode="auto">
            <a:xfrm>
              <a:off x="5461" y="765"/>
              <a:ext cx="88" cy="76"/>
            </a:xfrm>
            <a:custGeom>
              <a:avLst/>
              <a:gdLst>
                <a:gd name="T0" fmla="*/ 45 w 123"/>
                <a:gd name="T1" fmla="*/ 105 h 105"/>
                <a:gd name="T2" fmla="*/ 0 w 123"/>
                <a:gd name="T3" fmla="*/ 7 h 105"/>
                <a:gd name="T4" fmla="*/ 2 w 123"/>
                <a:gd name="T5" fmla="*/ 2 h 105"/>
                <a:gd name="T6" fmla="*/ 6 w 123"/>
                <a:gd name="T7" fmla="*/ 0 h 105"/>
                <a:gd name="T8" fmla="*/ 61 w 123"/>
                <a:gd name="T9" fmla="*/ 0 h 105"/>
                <a:gd name="T10" fmla="*/ 84 w 123"/>
                <a:gd name="T11" fmla="*/ 13 h 105"/>
                <a:gd name="T12" fmla="*/ 123 w 123"/>
                <a:gd name="T13" fmla="*/ 55 h 105"/>
              </a:gdLst>
              <a:ahLst/>
              <a:cxnLst>
                <a:cxn ang="0">
                  <a:pos x="T0" y="T1"/>
                </a:cxn>
                <a:cxn ang="0">
                  <a:pos x="T2" y="T3"/>
                </a:cxn>
                <a:cxn ang="0">
                  <a:pos x="T4" y="T5"/>
                </a:cxn>
                <a:cxn ang="0">
                  <a:pos x="T6" y="T7"/>
                </a:cxn>
                <a:cxn ang="0">
                  <a:pos x="T8" y="T9"/>
                </a:cxn>
                <a:cxn ang="0">
                  <a:pos x="T10" y="T11"/>
                </a:cxn>
                <a:cxn ang="0">
                  <a:pos x="T12" y="T13"/>
                </a:cxn>
              </a:cxnLst>
              <a:rect l="0" t="0" r="r" b="b"/>
              <a:pathLst>
                <a:path w="123" h="105">
                  <a:moveTo>
                    <a:pt x="45" y="105"/>
                  </a:moveTo>
                  <a:cubicBezTo>
                    <a:pt x="17" y="79"/>
                    <a:pt x="1" y="44"/>
                    <a:pt x="0" y="7"/>
                  </a:cubicBezTo>
                  <a:cubicBezTo>
                    <a:pt x="0" y="5"/>
                    <a:pt x="0" y="3"/>
                    <a:pt x="2" y="2"/>
                  </a:cubicBezTo>
                  <a:cubicBezTo>
                    <a:pt x="3" y="0"/>
                    <a:pt x="5" y="0"/>
                    <a:pt x="6" y="0"/>
                  </a:cubicBezTo>
                  <a:cubicBezTo>
                    <a:pt x="61" y="0"/>
                    <a:pt x="61" y="0"/>
                    <a:pt x="61" y="0"/>
                  </a:cubicBezTo>
                  <a:cubicBezTo>
                    <a:pt x="70" y="0"/>
                    <a:pt x="79" y="5"/>
                    <a:pt x="84" y="13"/>
                  </a:cubicBezTo>
                  <a:cubicBezTo>
                    <a:pt x="95" y="29"/>
                    <a:pt x="108" y="43"/>
                    <a:pt x="123" y="55"/>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84">
              <a:extLst>
                <a:ext uri="{FF2B5EF4-FFF2-40B4-BE49-F238E27FC236}">
                  <a16:creationId xmlns:a16="http://schemas.microsoft.com/office/drawing/2014/main" id="{1FDD1C60-619B-E643-9EE9-24ED4C2D5354}"/>
                </a:ext>
              </a:extLst>
            </p:cNvPr>
            <p:cNvSpPr>
              <a:spLocks noChangeShapeType="1"/>
            </p:cNvSpPr>
            <p:nvPr/>
          </p:nvSpPr>
          <p:spPr bwMode="auto">
            <a:xfrm flipH="1" flipV="1">
              <a:off x="5557" y="917"/>
              <a:ext cx="1" cy="14"/>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5">
              <a:extLst>
                <a:ext uri="{FF2B5EF4-FFF2-40B4-BE49-F238E27FC236}">
                  <a16:creationId xmlns:a16="http://schemas.microsoft.com/office/drawing/2014/main" id="{B16C3096-D9F1-5846-909F-D1E96C63EE4C}"/>
                </a:ext>
              </a:extLst>
            </p:cNvPr>
            <p:cNvSpPr>
              <a:spLocks noChangeShapeType="1"/>
            </p:cNvSpPr>
            <p:nvPr/>
          </p:nvSpPr>
          <p:spPr bwMode="auto">
            <a:xfrm>
              <a:off x="5575" y="920"/>
              <a:ext cx="0" cy="8"/>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6">
              <a:extLst>
                <a:ext uri="{FF2B5EF4-FFF2-40B4-BE49-F238E27FC236}">
                  <a16:creationId xmlns:a16="http://schemas.microsoft.com/office/drawing/2014/main" id="{3688F765-89D1-664B-8FB2-AF4B7E3BFC87}"/>
                </a:ext>
              </a:extLst>
            </p:cNvPr>
            <p:cNvSpPr>
              <a:spLocks/>
            </p:cNvSpPr>
            <p:nvPr/>
          </p:nvSpPr>
          <p:spPr bwMode="auto">
            <a:xfrm>
              <a:off x="5548" y="764"/>
              <a:ext cx="37" cy="118"/>
            </a:xfrm>
            <a:custGeom>
              <a:avLst/>
              <a:gdLst>
                <a:gd name="T0" fmla="*/ 9 w 51"/>
                <a:gd name="T1" fmla="*/ 160 h 164"/>
                <a:gd name="T2" fmla="*/ 0 w 51"/>
                <a:gd name="T3" fmla="*/ 27 h 164"/>
                <a:gd name="T4" fmla="*/ 12 w 51"/>
                <a:gd name="T5" fmla="*/ 4 h 164"/>
                <a:gd name="T6" fmla="*/ 38 w 51"/>
                <a:gd name="T7" fmla="*/ 4 h 164"/>
                <a:gd name="T8" fmla="*/ 50 w 51"/>
                <a:gd name="T9" fmla="*/ 27 h 164"/>
                <a:gd name="T10" fmla="*/ 41 w 51"/>
                <a:gd name="T11" fmla="*/ 164 h 164"/>
              </a:gdLst>
              <a:ahLst/>
              <a:cxnLst>
                <a:cxn ang="0">
                  <a:pos x="T0" y="T1"/>
                </a:cxn>
                <a:cxn ang="0">
                  <a:pos x="T2" y="T3"/>
                </a:cxn>
                <a:cxn ang="0">
                  <a:pos x="T4" y="T5"/>
                </a:cxn>
                <a:cxn ang="0">
                  <a:pos x="T6" y="T7"/>
                </a:cxn>
                <a:cxn ang="0">
                  <a:pos x="T8" y="T9"/>
                </a:cxn>
                <a:cxn ang="0">
                  <a:pos x="T10" y="T11"/>
                </a:cxn>
              </a:cxnLst>
              <a:rect l="0" t="0" r="r" b="b"/>
              <a:pathLst>
                <a:path w="51" h="164">
                  <a:moveTo>
                    <a:pt x="9" y="160"/>
                  </a:moveTo>
                  <a:cubicBezTo>
                    <a:pt x="0" y="27"/>
                    <a:pt x="0" y="27"/>
                    <a:pt x="0" y="27"/>
                  </a:cubicBezTo>
                  <a:cubicBezTo>
                    <a:pt x="0" y="18"/>
                    <a:pt x="4" y="9"/>
                    <a:pt x="12" y="4"/>
                  </a:cubicBezTo>
                  <a:cubicBezTo>
                    <a:pt x="20" y="0"/>
                    <a:pt x="30" y="0"/>
                    <a:pt x="38" y="4"/>
                  </a:cubicBezTo>
                  <a:cubicBezTo>
                    <a:pt x="46" y="9"/>
                    <a:pt x="51" y="18"/>
                    <a:pt x="50" y="27"/>
                  </a:cubicBezTo>
                  <a:cubicBezTo>
                    <a:pt x="41" y="164"/>
                    <a:pt x="41" y="164"/>
                    <a:pt x="41" y="164"/>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FE73BB6F-76A7-F04F-BF30-EC3B7632BE38}"/>
                </a:ext>
              </a:extLst>
            </p:cNvPr>
            <p:cNvSpPr>
              <a:spLocks/>
            </p:cNvSpPr>
            <p:nvPr/>
          </p:nvSpPr>
          <p:spPr bwMode="auto">
            <a:xfrm>
              <a:off x="5528" y="947"/>
              <a:ext cx="75" cy="38"/>
            </a:xfrm>
            <a:custGeom>
              <a:avLst/>
              <a:gdLst>
                <a:gd name="T0" fmla="*/ 104 w 104"/>
                <a:gd name="T1" fmla="*/ 35 h 53"/>
                <a:gd name="T2" fmla="*/ 53 w 104"/>
                <a:gd name="T3" fmla="*/ 53 h 53"/>
                <a:gd name="T4" fmla="*/ 0 w 104"/>
                <a:gd name="T5" fmla="*/ 27 h 53"/>
                <a:gd name="T6" fmla="*/ 53 w 104"/>
                <a:gd name="T7" fmla="*/ 0 h 53"/>
              </a:gdLst>
              <a:ahLst/>
              <a:cxnLst>
                <a:cxn ang="0">
                  <a:pos x="T0" y="T1"/>
                </a:cxn>
                <a:cxn ang="0">
                  <a:pos x="T2" y="T3"/>
                </a:cxn>
                <a:cxn ang="0">
                  <a:pos x="T4" y="T5"/>
                </a:cxn>
                <a:cxn ang="0">
                  <a:pos x="T6" y="T7"/>
                </a:cxn>
              </a:cxnLst>
              <a:rect l="0" t="0" r="r" b="b"/>
              <a:pathLst>
                <a:path w="104" h="53">
                  <a:moveTo>
                    <a:pt x="104" y="35"/>
                  </a:moveTo>
                  <a:cubicBezTo>
                    <a:pt x="97" y="46"/>
                    <a:pt x="77" y="53"/>
                    <a:pt x="53" y="53"/>
                  </a:cubicBezTo>
                  <a:cubicBezTo>
                    <a:pt x="24" y="53"/>
                    <a:pt x="0" y="41"/>
                    <a:pt x="0" y="27"/>
                  </a:cubicBezTo>
                  <a:cubicBezTo>
                    <a:pt x="0" y="12"/>
                    <a:pt x="24" y="0"/>
                    <a:pt x="53"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6F419427-FB09-2945-BA7C-7DAFF567294F}"/>
                </a:ext>
              </a:extLst>
            </p:cNvPr>
            <p:cNvSpPr>
              <a:spLocks/>
            </p:cNvSpPr>
            <p:nvPr/>
          </p:nvSpPr>
          <p:spPr bwMode="auto">
            <a:xfrm>
              <a:off x="5519" y="911"/>
              <a:ext cx="11" cy="27"/>
            </a:xfrm>
            <a:custGeom>
              <a:avLst/>
              <a:gdLst>
                <a:gd name="T0" fmla="*/ 16 w 16"/>
                <a:gd name="T1" fmla="*/ 38 h 38"/>
                <a:gd name="T2" fmla="*/ 0 w 16"/>
                <a:gd name="T3" fmla="*/ 17 h 38"/>
                <a:gd name="T4" fmla="*/ 9 w 16"/>
                <a:gd name="T5" fmla="*/ 0 h 38"/>
              </a:gdLst>
              <a:ahLst/>
              <a:cxnLst>
                <a:cxn ang="0">
                  <a:pos x="T0" y="T1"/>
                </a:cxn>
                <a:cxn ang="0">
                  <a:pos x="T2" y="T3"/>
                </a:cxn>
                <a:cxn ang="0">
                  <a:pos x="T4" y="T5"/>
                </a:cxn>
              </a:cxnLst>
              <a:rect l="0" t="0" r="r" b="b"/>
              <a:pathLst>
                <a:path w="16" h="38">
                  <a:moveTo>
                    <a:pt x="16" y="38"/>
                  </a:moveTo>
                  <a:cubicBezTo>
                    <a:pt x="7" y="35"/>
                    <a:pt x="1" y="26"/>
                    <a:pt x="0" y="17"/>
                  </a:cubicBezTo>
                  <a:cubicBezTo>
                    <a:pt x="0" y="10"/>
                    <a:pt x="3" y="4"/>
                    <a:pt x="9"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9">
              <a:extLst>
                <a:ext uri="{FF2B5EF4-FFF2-40B4-BE49-F238E27FC236}">
                  <a16:creationId xmlns:a16="http://schemas.microsoft.com/office/drawing/2014/main" id="{AA0E3686-497C-6E4E-9728-92A6398CACB2}"/>
                </a:ext>
              </a:extLst>
            </p:cNvPr>
            <p:cNvSpPr>
              <a:spLocks/>
            </p:cNvSpPr>
            <p:nvPr/>
          </p:nvSpPr>
          <p:spPr bwMode="auto">
            <a:xfrm>
              <a:off x="5566" y="899"/>
              <a:ext cx="48" cy="48"/>
            </a:xfrm>
            <a:custGeom>
              <a:avLst/>
              <a:gdLst>
                <a:gd name="T0" fmla="*/ 0 w 67"/>
                <a:gd name="T1" fmla="*/ 0 h 67"/>
                <a:gd name="T2" fmla="*/ 67 w 67"/>
                <a:gd name="T3" fmla="*/ 34 h 67"/>
                <a:gd name="T4" fmla="*/ 43 w 67"/>
                <a:gd name="T5" fmla="*/ 59 h 67"/>
                <a:gd name="T6" fmla="*/ 0 w 67"/>
                <a:gd name="T7" fmla="*/ 67 h 67"/>
              </a:gdLst>
              <a:ahLst/>
              <a:cxnLst>
                <a:cxn ang="0">
                  <a:pos x="T0" y="T1"/>
                </a:cxn>
                <a:cxn ang="0">
                  <a:pos x="T2" y="T3"/>
                </a:cxn>
                <a:cxn ang="0">
                  <a:pos x="T4" y="T5"/>
                </a:cxn>
                <a:cxn ang="0">
                  <a:pos x="T6" y="T7"/>
                </a:cxn>
              </a:cxnLst>
              <a:rect l="0" t="0" r="r" b="b"/>
              <a:pathLst>
                <a:path w="67" h="67">
                  <a:moveTo>
                    <a:pt x="0" y="0"/>
                  </a:moveTo>
                  <a:cubicBezTo>
                    <a:pt x="37" y="0"/>
                    <a:pt x="67" y="15"/>
                    <a:pt x="67" y="34"/>
                  </a:cubicBezTo>
                  <a:cubicBezTo>
                    <a:pt x="67" y="44"/>
                    <a:pt x="57" y="53"/>
                    <a:pt x="43" y="59"/>
                  </a:cubicBezTo>
                  <a:cubicBezTo>
                    <a:pt x="29" y="65"/>
                    <a:pt x="15" y="67"/>
                    <a:pt x="0" y="67"/>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0">
              <a:extLst>
                <a:ext uri="{FF2B5EF4-FFF2-40B4-BE49-F238E27FC236}">
                  <a16:creationId xmlns:a16="http://schemas.microsoft.com/office/drawing/2014/main" id="{2A2AA880-D066-8F4D-B68C-4FB117C8C4A8}"/>
                </a:ext>
              </a:extLst>
            </p:cNvPr>
            <p:cNvSpPr>
              <a:spLocks/>
            </p:cNvSpPr>
            <p:nvPr/>
          </p:nvSpPr>
          <p:spPr bwMode="auto">
            <a:xfrm>
              <a:off x="5605" y="837"/>
              <a:ext cx="29" cy="57"/>
            </a:xfrm>
            <a:custGeom>
              <a:avLst/>
              <a:gdLst>
                <a:gd name="T0" fmla="*/ 0 w 40"/>
                <a:gd name="T1" fmla="*/ 79 h 79"/>
                <a:gd name="T2" fmla="*/ 40 w 40"/>
                <a:gd name="T3" fmla="*/ 46 h 79"/>
                <a:gd name="T4" fmla="*/ 23 w 40"/>
                <a:gd name="T5" fmla="*/ 15 h 79"/>
                <a:gd name="T6" fmla="*/ 0 w 40"/>
                <a:gd name="T7" fmla="*/ 0 h 79"/>
              </a:gdLst>
              <a:ahLst/>
              <a:cxnLst>
                <a:cxn ang="0">
                  <a:pos x="T0" y="T1"/>
                </a:cxn>
                <a:cxn ang="0">
                  <a:pos x="T2" y="T3"/>
                </a:cxn>
                <a:cxn ang="0">
                  <a:pos x="T4" y="T5"/>
                </a:cxn>
                <a:cxn ang="0">
                  <a:pos x="T6" y="T7"/>
                </a:cxn>
              </a:cxnLst>
              <a:rect l="0" t="0" r="r" b="b"/>
              <a:pathLst>
                <a:path w="40" h="79">
                  <a:moveTo>
                    <a:pt x="0" y="79"/>
                  </a:moveTo>
                  <a:cubicBezTo>
                    <a:pt x="24" y="72"/>
                    <a:pt x="40" y="60"/>
                    <a:pt x="40" y="46"/>
                  </a:cubicBezTo>
                  <a:cubicBezTo>
                    <a:pt x="40" y="34"/>
                    <a:pt x="33" y="22"/>
                    <a:pt x="23" y="15"/>
                  </a:cubicBezTo>
                  <a:cubicBezTo>
                    <a:pt x="0" y="0"/>
                    <a:pt x="0" y="0"/>
                    <a:pt x="0"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91">
              <a:extLst>
                <a:ext uri="{FF2B5EF4-FFF2-40B4-BE49-F238E27FC236}">
                  <a16:creationId xmlns:a16="http://schemas.microsoft.com/office/drawing/2014/main" id="{38F5CE33-C83B-964A-9F6F-25DE25403C02}"/>
                </a:ext>
              </a:extLst>
            </p:cNvPr>
            <p:cNvSpPr>
              <a:spLocks/>
            </p:cNvSpPr>
            <p:nvPr/>
          </p:nvSpPr>
          <p:spPr bwMode="auto">
            <a:xfrm>
              <a:off x="5499" y="837"/>
              <a:ext cx="67" cy="62"/>
            </a:xfrm>
            <a:custGeom>
              <a:avLst/>
              <a:gdLst>
                <a:gd name="T0" fmla="*/ 40 w 93"/>
                <a:gd name="T1" fmla="*/ 0 h 86"/>
                <a:gd name="T2" fmla="*/ 16 w 93"/>
                <a:gd name="T3" fmla="*/ 15 h 86"/>
                <a:gd name="T4" fmla="*/ 0 w 93"/>
                <a:gd name="T5" fmla="*/ 46 h 86"/>
                <a:gd name="T6" fmla="*/ 93 w 93"/>
                <a:gd name="T7" fmla="*/ 86 h 86"/>
              </a:gdLst>
              <a:ahLst/>
              <a:cxnLst>
                <a:cxn ang="0">
                  <a:pos x="T0" y="T1"/>
                </a:cxn>
                <a:cxn ang="0">
                  <a:pos x="T2" y="T3"/>
                </a:cxn>
                <a:cxn ang="0">
                  <a:pos x="T4" y="T5"/>
                </a:cxn>
                <a:cxn ang="0">
                  <a:pos x="T6" y="T7"/>
                </a:cxn>
              </a:cxnLst>
              <a:rect l="0" t="0" r="r" b="b"/>
              <a:pathLst>
                <a:path w="93" h="86">
                  <a:moveTo>
                    <a:pt x="40" y="0"/>
                  </a:moveTo>
                  <a:cubicBezTo>
                    <a:pt x="16" y="15"/>
                    <a:pt x="16" y="15"/>
                    <a:pt x="16" y="15"/>
                  </a:cubicBezTo>
                  <a:cubicBezTo>
                    <a:pt x="6" y="22"/>
                    <a:pt x="0" y="34"/>
                    <a:pt x="0" y="46"/>
                  </a:cubicBezTo>
                  <a:cubicBezTo>
                    <a:pt x="0" y="68"/>
                    <a:pt x="42" y="86"/>
                    <a:pt x="93" y="86"/>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325">
            <a:extLst>
              <a:ext uri="{FF2B5EF4-FFF2-40B4-BE49-F238E27FC236}">
                <a16:creationId xmlns:a16="http://schemas.microsoft.com/office/drawing/2014/main" id="{42E2EEFA-ABD2-1840-ABA9-6268329E2C39}"/>
              </a:ext>
            </a:extLst>
          </p:cNvPr>
          <p:cNvGrpSpPr>
            <a:grpSpLocks noChangeAspect="1"/>
          </p:cNvGrpSpPr>
          <p:nvPr/>
        </p:nvGrpSpPr>
        <p:grpSpPr bwMode="auto">
          <a:xfrm>
            <a:off x="9651919" y="2745177"/>
            <a:ext cx="784341" cy="777240"/>
            <a:chOff x="5448" y="1890"/>
            <a:chExt cx="221" cy="219"/>
          </a:xfrm>
        </p:grpSpPr>
        <p:sp>
          <p:nvSpPr>
            <p:cNvPr id="53" name="Freeform 326">
              <a:extLst>
                <a:ext uri="{FF2B5EF4-FFF2-40B4-BE49-F238E27FC236}">
                  <a16:creationId xmlns:a16="http://schemas.microsoft.com/office/drawing/2014/main" id="{967EBF26-6F16-AB40-91BF-519191D27F2F}"/>
                </a:ext>
              </a:extLst>
            </p:cNvPr>
            <p:cNvSpPr>
              <a:spLocks/>
            </p:cNvSpPr>
            <p:nvPr/>
          </p:nvSpPr>
          <p:spPr bwMode="auto">
            <a:xfrm>
              <a:off x="5640" y="1890"/>
              <a:ext cx="29" cy="219"/>
            </a:xfrm>
            <a:custGeom>
              <a:avLst/>
              <a:gdLst>
                <a:gd name="T0" fmla="*/ 0 w 40"/>
                <a:gd name="T1" fmla="*/ 200 h 306"/>
                <a:gd name="T2" fmla="*/ 33 w 40"/>
                <a:gd name="T3" fmla="*/ 200 h 306"/>
                <a:gd name="T4" fmla="*/ 40 w 40"/>
                <a:gd name="T5" fmla="*/ 193 h 306"/>
                <a:gd name="T6" fmla="*/ 0 w 40"/>
                <a:gd name="T7" fmla="*/ 0 h 306"/>
                <a:gd name="T8" fmla="*/ 0 w 40"/>
                <a:gd name="T9" fmla="*/ 306 h 306"/>
              </a:gdLst>
              <a:ahLst/>
              <a:cxnLst>
                <a:cxn ang="0">
                  <a:pos x="T0" y="T1"/>
                </a:cxn>
                <a:cxn ang="0">
                  <a:pos x="T2" y="T3"/>
                </a:cxn>
                <a:cxn ang="0">
                  <a:pos x="T4" y="T5"/>
                </a:cxn>
                <a:cxn ang="0">
                  <a:pos x="T6" y="T7"/>
                </a:cxn>
                <a:cxn ang="0">
                  <a:pos x="T8" y="T9"/>
                </a:cxn>
              </a:cxnLst>
              <a:rect l="0" t="0" r="r" b="b"/>
              <a:pathLst>
                <a:path w="40" h="306">
                  <a:moveTo>
                    <a:pt x="0" y="200"/>
                  </a:moveTo>
                  <a:cubicBezTo>
                    <a:pt x="33" y="200"/>
                    <a:pt x="33" y="200"/>
                    <a:pt x="33" y="200"/>
                  </a:cubicBezTo>
                  <a:cubicBezTo>
                    <a:pt x="37" y="200"/>
                    <a:pt x="40" y="197"/>
                    <a:pt x="40" y="193"/>
                  </a:cubicBezTo>
                  <a:cubicBezTo>
                    <a:pt x="39" y="89"/>
                    <a:pt x="18" y="0"/>
                    <a:pt x="0" y="0"/>
                  </a:cubicBezTo>
                  <a:cubicBezTo>
                    <a:pt x="0" y="306"/>
                    <a:pt x="0" y="306"/>
                    <a:pt x="0" y="306"/>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7">
              <a:extLst>
                <a:ext uri="{FF2B5EF4-FFF2-40B4-BE49-F238E27FC236}">
                  <a16:creationId xmlns:a16="http://schemas.microsoft.com/office/drawing/2014/main" id="{88A6CFBF-9E16-A041-B46C-2929D278D35C}"/>
                </a:ext>
              </a:extLst>
            </p:cNvPr>
            <p:cNvSpPr>
              <a:spLocks/>
            </p:cNvSpPr>
            <p:nvPr/>
          </p:nvSpPr>
          <p:spPr bwMode="auto">
            <a:xfrm>
              <a:off x="5448" y="1890"/>
              <a:ext cx="58" cy="76"/>
            </a:xfrm>
            <a:custGeom>
              <a:avLst/>
              <a:gdLst>
                <a:gd name="T0" fmla="*/ 0 w 80"/>
                <a:gd name="T1" fmla="*/ 0 h 106"/>
                <a:gd name="T2" fmla="*/ 0 w 80"/>
                <a:gd name="T3" fmla="*/ 66 h 106"/>
                <a:gd name="T4" fmla="*/ 40 w 80"/>
                <a:gd name="T5" fmla="*/ 106 h 106"/>
                <a:gd name="T6" fmla="*/ 80 w 80"/>
                <a:gd name="T7" fmla="*/ 66 h 106"/>
                <a:gd name="T8" fmla="*/ 80 w 80"/>
                <a:gd name="T9" fmla="*/ 0 h 106"/>
              </a:gdLst>
              <a:ahLst/>
              <a:cxnLst>
                <a:cxn ang="0">
                  <a:pos x="T0" y="T1"/>
                </a:cxn>
                <a:cxn ang="0">
                  <a:pos x="T2" y="T3"/>
                </a:cxn>
                <a:cxn ang="0">
                  <a:pos x="T4" y="T5"/>
                </a:cxn>
                <a:cxn ang="0">
                  <a:pos x="T6" y="T7"/>
                </a:cxn>
                <a:cxn ang="0">
                  <a:pos x="T8" y="T9"/>
                </a:cxn>
              </a:cxnLst>
              <a:rect l="0" t="0" r="r" b="b"/>
              <a:pathLst>
                <a:path w="80" h="106">
                  <a:moveTo>
                    <a:pt x="0" y="0"/>
                  </a:moveTo>
                  <a:cubicBezTo>
                    <a:pt x="0" y="66"/>
                    <a:pt x="0" y="66"/>
                    <a:pt x="0" y="66"/>
                  </a:cubicBezTo>
                  <a:cubicBezTo>
                    <a:pt x="0" y="88"/>
                    <a:pt x="18" y="106"/>
                    <a:pt x="40" y="106"/>
                  </a:cubicBezTo>
                  <a:cubicBezTo>
                    <a:pt x="62" y="106"/>
                    <a:pt x="80" y="88"/>
                    <a:pt x="80" y="66"/>
                  </a:cubicBezTo>
                  <a:cubicBezTo>
                    <a:pt x="80" y="0"/>
                    <a:pt x="80" y="0"/>
                    <a:pt x="80" y="0"/>
                  </a:cubicBezTo>
                </a:path>
              </a:pathLst>
            </a:cu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328">
              <a:extLst>
                <a:ext uri="{FF2B5EF4-FFF2-40B4-BE49-F238E27FC236}">
                  <a16:creationId xmlns:a16="http://schemas.microsoft.com/office/drawing/2014/main" id="{F3BDE909-E917-F44B-BCF5-C057C5D1E327}"/>
                </a:ext>
              </a:extLst>
            </p:cNvPr>
            <p:cNvSpPr>
              <a:spLocks noChangeShapeType="1"/>
            </p:cNvSpPr>
            <p:nvPr/>
          </p:nvSpPr>
          <p:spPr bwMode="auto">
            <a:xfrm>
              <a:off x="5477" y="1890"/>
              <a:ext cx="0" cy="219"/>
            </a:xfrm>
            <a:prstGeom prst="line">
              <a:avLst/>
            </a:prstGeom>
            <a:noFill/>
            <a:ln w="38100" cap="rnd">
              <a:solidFill>
                <a:srgbClr val="054C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Oval 329">
              <a:extLst>
                <a:ext uri="{FF2B5EF4-FFF2-40B4-BE49-F238E27FC236}">
                  <a16:creationId xmlns:a16="http://schemas.microsoft.com/office/drawing/2014/main" id="{C04C5125-9A77-644B-BA03-2CC4A3E20B29}"/>
                </a:ext>
              </a:extLst>
            </p:cNvPr>
            <p:cNvSpPr>
              <a:spLocks noChangeArrowheads="1"/>
            </p:cNvSpPr>
            <p:nvPr/>
          </p:nvSpPr>
          <p:spPr bwMode="auto">
            <a:xfrm>
              <a:off x="5496" y="1976"/>
              <a:ext cx="125" cy="124"/>
            </a:xfrm>
            <a:prstGeom prst="ellipse">
              <a:avLst/>
            </a:prstGeom>
            <a:noFill/>
            <a:ln w="38100" cap="rnd">
              <a:solidFill>
                <a:srgbClr val="054C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5" name="Rectangle 64">
            <a:extLst>
              <a:ext uri="{FF2B5EF4-FFF2-40B4-BE49-F238E27FC236}">
                <a16:creationId xmlns:a16="http://schemas.microsoft.com/office/drawing/2014/main" id="{0EE1A036-1E4C-6047-B9EA-2B65D35C7496}"/>
              </a:ext>
            </a:extLst>
          </p:cNvPr>
          <p:cNvSpPr/>
          <p:nvPr/>
        </p:nvSpPr>
        <p:spPr>
          <a:xfrm>
            <a:off x="1101004" y="2206110"/>
            <a:ext cx="2219047" cy="2219625"/>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66" name="Rectangle 65">
            <a:extLst>
              <a:ext uri="{FF2B5EF4-FFF2-40B4-BE49-F238E27FC236}">
                <a16:creationId xmlns:a16="http://schemas.microsoft.com/office/drawing/2014/main" id="{2BF6BD22-3081-B642-832A-3EC1877E56A8}"/>
              </a:ext>
            </a:extLst>
          </p:cNvPr>
          <p:cNvSpPr/>
          <p:nvPr/>
        </p:nvSpPr>
        <p:spPr>
          <a:xfrm>
            <a:off x="1101005" y="3625424"/>
            <a:ext cx="2219046" cy="338522"/>
          </a:xfrm>
          <a:prstGeom prst="rect">
            <a:avLst/>
          </a:prstGeom>
        </p:spPr>
        <p:txBody>
          <a:bodyPr wrap="square" lIns="91404" tIns="45704" rIns="91404" bIns="45704">
            <a:spAutoFit/>
          </a:bodyPr>
          <a:lstStyle/>
          <a:p>
            <a:pPr algn="ctr"/>
            <a:r>
              <a:rPr lang="en-US" sz="1600" b="1" dirty="0">
                <a:solidFill>
                  <a:schemeClr val="accent1"/>
                </a:solidFill>
              </a:rPr>
              <a:t>HOUSING</a:t>
            </a:r>
          </a:p>
        </p:txBody>
      </p:sp>
      <p:sp>
        <p:nvSpPr>
          <p:cNvPr id="71" name="Rectangle 70">
            <a:extLst>
              <a:ext uri="{FF2B5EF4-FFF2-40B4-BE49-F238E27FC236}">
                <a16:creationId xmlns:a16="http://schemas.microsoft.com/office/drawing/2014/main" id="{0C3B1CC2-2564-B34C-A516-C31D4558B030}"/>
              </a:ext>
            </a:extLst>
          </p:cNvPr>
          <p:cNvSpPr/>
          <p:nvPr/>
        </p:nvSpPr>
        <p:spPr>
          <a:xfrm>
            <a:off x="3714124" y="2206110"/>
            <a:ext cx="2219047" cy="2219625"/>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72" name="Rectangle 71">
            <a:extLst>
              <a:ext uri="{FF2B5EF4-FFF2-40B4-BE49-F238E27FC236}">
                <a16:creationId xmlns:a16="http://schemas.microsoft.com/office/drawing/2014/main" id="{F016DCF6-036A-CE45-88BD-69C3AEA81CEA}"/>
              </a:ext>
            </a:extLst>
          </p:cNvPr>
          <p:cNvSpPr/>
          <p:nvPr/>
        </p:nvSpPr>
        <p:spPr>
          <a:xfrm>
            <a:off x="3714125" y="3625424"/>
            <a:ext cx="2219046" cy="338522"/>
          </a:xfrm>
          <a:prstGeom prst="rect">
            <a:avLst/>
          </a:prstGeom>
        </p:spPr>
        <p:txBody>
          <a:bodyPr wrap="square" lIns="91404" tIns="45704" rIns="91404" bIns="45704">
            <a:spAutoFit/>
          </a:bodyPr>
          <a:lstStyle/>
          <a:p>
            <a:pPr algn="ctr"/>
            <a:r>
              <a:rPr lang="en-US" sz="1600" b="1" dirty="0">
                <a:solidFill>
                  <a:schemeClr val="accent1"/>
                </a:solidFill>
              </a:rPr>
              <a:t>TRANSPORTATION</a:t>
            </a:r>
          </a:p>
        </p:txBody>
      </p:sp>
      <p:sp>
        <p:nvSpPr>
          <p:cNvPr id="78" name="Rectangle 77">
            <a:extLst>
              <a:ext uri="{FF2B5EF4-FFF2-40B4-BE49-F238E27FC236}">
                <a16:creationId xmlns:a16="http://schemas.microsoft.com/office/drawing/2014/main" id="{555AE75E-CEA1-D046-A2BD-0FEEE6FB039D}"/>
              </a:ext>
            </a:extLst>
          </p:cNvPr>
          <p:cNvSpPr/>
          <p:nvPr/>
        </p:nvSpPr>
        <p:spPr>
          <a:xfrm>
            <a:off x="6327244" y="2206110"/>
            <a:ext cx="2219047" cy="2219625"/>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79" name="Rectangle 78">
            <a:extLst>
              <a:ext uri="{FF2B5EF4-FFF2-40B4-BE49-F238E27FC236}">
                <a16:creationId xmlns:a16="http://schemas.microsoft.com/office/drawing/2014/main" id="{577E65E4-B578-344E-82CA-5DBCE612A091}"/>
              </a:ext>
            </a:extLst>
          </p:cNvPr>
          <p:cNvSpPr/>
          <p:nvPr/>
        </p:nvSpPr>
        <p:spPr>
          <a:xfrm>
            <a:off x="6327245" y="3625424"/>
            <a:ext cx="2219046" cy="338522"/>
          </a:xfrm>
          <a:prstGeom prst="rect">
            <a:avLst/>
          </a:prstGeom>
        </p:spPr>
        <p:txBody>
          <a:bodyPr wrap="square" lIns="91404" tIns="45704" rIns="91404" bIns="45704">
            <a:spAutoFit/>
          </a:bodyPr>
          <a:lstStyle/>
          <a:p>
            <a:pPr algn="ctr"/>
            <a:r>
              <a:rPr lang="en-US" sz="1600" b="1" dirty="0">
                <a:solidFill>
                  <a:schemeClr val="accent1"/>
                </a:solidFill>
              </a:rPr>
              <a:t>HEALTH CARE</a:t>
            </a:r>
          </a:p>
        </p:txBody>
      </p:sp>
      <p:sp>
        <p:nvSpPr>
          <p:cNvPr id="84" name="Rectangle 83">
            <a:extLst>
              <a:ext uri="{FF2B5EF4-FFF2-40B4-BE49-F238E27FC236}">
                <a16:creationId xmlns:a16="http://schemas.microsoft.com/office/drawing/2014/main" id="{8D570D1E-AF62-3643-9283-F4EA72FB89E7}"/>
              </a:ext>
            </a:extLst>
          </p:cNvPr>
          <p:cNvSpPr/>
          <p:nvPr/>
        </p:nvSpPr>
        <p:spPr>
          <a:xfrm>
            <a:off x="8940365" y="2224083"/>
            <a:ext cx="2219047" cy="2219625"/>
          </a:xfrm>
          <a:prstGeom prst="rect">
            <a:avLst/>
          </a:prstGeom>
          <a:noFill/>
          <a:ln w="114300" cmpd="sng">
            <a:solidFill>
              <a:schemeClr val="accent2">
                <a:alpha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dirty="0"/>
          </a:p>
        </p:txBody>
      </p:sp>
      <p:sp>
        <p:nvSpPr>
          <p:cNvPr id="85" name="Rectangle 84">
            <a:extLst>
              <a:ext uri="{FF2B5EF4-FFF2-40B4-BE49-F238E27FC236}">
                <a16:creationId xmlns:a16="http://schemas.microsoft.com/office/drawing/2014/main" id="{4FC515D9-3314-1245-8EDC-EC1AC10E1128}"/>
              </a:ext>
            </a:extLst>
          </p:cNvPr>
          <p:cNvSpPr/>
          <p:nvPr/>
        </p:nvSpPr>
        <p:spPr>
          <a:xfrm>
            <a:off x="8940366" y="3643397"/>
            <a:ext cx="2219046" cy="338522"/>
          </a:xfrm>
          <a:prstGeom prst="rect">
            <a:avLst/>
          </a:prstGeom>
        </p:spPr>
        <p:txBody>
          <a:bodyPr wrap="square" lIns="91404" tIns="45704" rIns="91404" bIns="45704">
            <a:spAutoFit/>
          </a:bodyPr>
          <a:lstStyle/>
          <a:p>
            <a:pPr algn="ctr"/>
            <a:r>
              <a:rPr lang="en-US" sz="1600" b="1" dirty="0">
                <a:solidFill>
                  <a:schemeClr val="accent1"/>
                </a:solidFill>
              </a:rPr>
              <a:t>FOOD</a:t>
            </a:r>
          </a:p>
        </p:txBody>
      </p:sp>
      <p:grpSp>
        <p:nvGrpSpPr>
          <p:cNvPr id="57" name="Group 56">
            <a:extLst>
              <a:ext uri="{FF2B5EF4-FFF2-40B4-BE49-F238E27FC236}">
                <a16:creationId xmlns:a16="http://schemas.microsoft.com/office/drawing/2014/main" id="{DA3F94CA-D665-BD42-AF6F-67D94770B5BD}"/>
              </a:ext>
            </a:extLst>
          </p:cNvPr>
          <p:cNvGrpSpPr>
            <a:grpSpLocks noChangeAspect="1"/>
          </p:cNvGrpSpPr>
          <p:nvPr/>
        </p:nvGrpSpPr>
        <p:grpSpPr>
          <a:xfrm>
            <a:off x="4344880" y="2775873"/>
            <a:ext cx="957533" cy="685800"/>
            <a:chOff x="971876" y="4035413"/>
            <a:chExt cx="352425" cy="252412"/>
          </a:xfrm>
        </p:grpSpPr>
        <p:sp>
          <p:nvSpPr>
            <p:cNvPr id="58" name="Rectangle 146">
              <a:extLst>
                <a:ext uri="{FF2B5EF4-FFF2-40B4-BE49-F238E27FC236}">
                  <a16:creationId xmlns:a16="http://schemas.microsoft.com/office/drawing/2014/main" id="{535EEED7-0F9E-194A-8B76-F7598D642B67}"/>
                </a:ext>
              </a:extLst>
            </p:cNvPr>
            <p:cNvSpPr>
              <a:spLocks noChangeArrowheads="1"/>
            </p:cNvSpPr>
            <p:nvPr/>
          </p:nvSpPr>
          <p:spPr bwMode="auto">
            <a:xfrm>
              <a:off x="981401" y="4249725"/>
              <a:ext cx="52388"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147">
              <a:extLst>
                <a:ext uri="{FF2B5EF4-FFF2-40B4-BE49-F238E27FC236}">
                  <a16:creationId xmlns:a16="http://schemas.microsoft.com/office/drawing/2014/main" id="{20A4C3E5-649E-9B4B-8289-CDADFB42DD0A}"/>
                </a:ext>
              </a:extLst>
            </p:cNvPr>
            <p:cNvSpPr>
              <a:spLocks noChangeArrowheads="1"/>
            </p:cNvSpPr>
            <p:nvPr/>
          </p:nvSpPr>
          <p:spPr bwMode="auto">
            <a:xfrm>
              <a:off x="1262388" y="4249725"/>
              <a:ext cx="52388"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148">
              <a:extLst>
                <a:ext uri="{FF2B5EF4-FFF2-40B4-BE49-F238E27FC236}">
                  <a16:creationId xmlns:a16="http://schemas.microsoft.com/office/drawing/2014/main" id="{BDF399BF-AB7B-244A-81C1-649E59E851FF}"/>
                </a:ext>
              </a:extLst>
            </p:cNvPr>
            <p:cNvSpPr>
              <a:spLocks noChangeArrowheads="1"/>
            </p:cNvSpPr>
            <p:nvPr/>
          </p:nvSpPr>
          <p:spPr bwMode="auto">
            <a:xfrm>
              <a:off x="1095701" y="4211625"/>
              <a:ext cx="104775" cy="52388"/>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49">
              <a:extLst>
                <a:ext uri="{FF2B5EF4-FFF2-40B4-BE49-F238E27FC236}">
                  <a16:creationId xmlns:a16="http://schemas.microsoft.com/office/drawing/2014/main" id="{53C9AF8A-E162-E54B-BDD6-F7628950E745}"/>
                </a:ext>
              </a:extLst>
            </p:cNvPr>
            <p:cNvSpPr>
              <a:spLocks/>
            </p:cNvSpPr>
            <p:nvPr/>
          </p:nvSpPr>
          <p:spPr bwMode="auto">
            <a:xfrm>
              <a:off x="971876" y="4135425"/>
              <a:ext cx="352425" cy="114300"/>
            </a:xfrm>
            <a:custGeom>
              <a:avLst/>
              <a:gdLst>
                <a:gd name="T0" fmla="*/ 144 w 222"/>
                <a:gd name="T1" fmla="*/ 72 h 72"/>
                <a:gd name="T2" fmla="*/ 222 w 222"/>
                <a:gd name="T3" fmla="*/ 72 h 72"/>
                <a:gd name="T4" fmla="*/ 222 w 222"/>
                <a:gd name="T5" fmla="*/ 33 h 72"/>
                <a:gd name="T6" fmla="*/ 192 w 222"/>
                <a:gd name="T7" fmla="*/ 0 h 72"/>
                <a:gd name="T8" fmla="*/ 30 w 222"/>
                <a:gd name="T9" fmla="*/ 0 h 72"/>
                <a:gd name="T10" fmla="*/ 0 w 222"/>
                <a:gd name="T11" fmla="*/ 33 h 72"/>
                <a:gd name="T12" fmla="*/ 0 w 222"/>
                <a:gd name="T13" fmla="*/ 72 h 72"/>
                <a:gd name="T14" fmla="*/ 78 w 22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72">
                  <a:moveTo>
                    <a:pt x="144" y="72"/>
                  </a:moveTo>
                  <a:lnTo>
                    <a:pt x="222" y="72"/>
                  </a:lnTo>
                  <a:lnTo>
                    <a:pt x="222" y="33"/>
                  </a:lnTo>
                  <a:lnTo>
                    <a:pt x="192" y="0"/>
                  </a:lnTo>
                  <a:lnTo>
                    <a:pt x="30" y="0"/>
                  </a:lnTo>
                  <a:lnTo>
                    <a:pt x="0" y="33"/>
                  </a:lnTo>
                  <a:lnTo>
                    <a:pt x="0" y="72"/>
                  </a:lnTo>
                  <a:lnTo>
                    <a:pt x="78" y="72"/>
                  </a:ln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50">
              <a:extLst>
                <a:ext uri="{FF2B5EF4-FFF2-40B4-BE49-F238E27FC236}">
                  <a16:creationId xmlns:a16="http://schemas.microsoft.com/office/drawing/2014/main" id="{39A46B6A-656B-7A4E-B841-8C96A8E2769E}"/>
                </a:ext>
              </a:extLst>
            </p:cNvPr>
            <p:cNvSpPr>
              <a:spLocks/>
            </p:cNvSpPr>
            <p:nvPr/>
          </p:nvSpPr>
          <p:spPr bwMode="auto">
            <a:xfrm>
              <a:off x="1019501" y="4035413"/>
              <a:ext cx="257175" cy="100013"/>
            </a:xfrm>
            <a:custGeom>
              <a:avLst/>
              <a:gdLst>
                <a:gd name="T0" fmla="*/ 141 w 162"/>
                <a:gd name="T1" fmla="*/ 0 h 63"/>
                <a:gd name="T2" fmla="*/ 21 w 162"/>
                <a:gd name="T3" fmla="*/ 0 h 63"/>
                <a:gd name="T4" fmla="*/ 0 w 162"/>
                <a:gd name="T5" fmla="*/ 63 h 63"/>
                <a:gd name="T6" fmla="*/ 162 w 162"/>
                <a:gd name="T7" fmla="*/ 63 h 63"/>
                <a:gd name="T8" fmla="*/ 141 w 162"/>
                <a:gd name="T9" fmla="*/ 0 h 63"/>
              </a:gdLst>
              <a:ahLst/>
              <a:cxnLst>
                <a:cxn ang="0">
                  <a:pos x="T0" y="T1"/>
                </a:cxn>
                <a:cxn ang="0">
                  <a:pos x="T2" y="T3"/>
                </a:cxn>
                <a:cxn ang="0">
                  <a:pos x="T4" y="T5"/>
                </a:cxn>
                <a:cxn ang="0">
                  <a:pos x="T6" y="T7"/>
                </a:cxn>
                <a:cxn ang="0">
                  <a:pos x="T8" y="T9"/>
                </a:cxn>
              </a:cxnLst>
              <a:rect l="0" t="0" r="r" b="b"/>
              <a:pathLst>
                <a:path w="162" h="63">
                  <a:moveTo>
                    <a:pt x="141" y="0"/>
                  </a:moveTo>
                  <a:lnTo>
                    <a:pt x="21" y="0"/>
                  </a:lnTo>
                  <a:lnTo>
                    <a:pt x="0" y="63"/>
                  </a:lnTo>
                  <a:lnTo>
                    <a:pt x="162" y="63"/>
                  </a:lnTo>
                  <a:lnTo>
                    <a:pt x="141" y="0"/>
                  </a:ln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151">
              <a:extLst>
                <a:ext uri="{FF2B5EF4-FFF2-40B4-BE49-F238E27FC236}">
                  <a16:creationId xmlns:a16="http://schemas.microsoft.com/office/drawing/2014/main" id="{CDD4A61F-9630-494D-8233-6B43AD736EDF}"/>
                </a:ext>
              </a:extLst>
            </p:cNvPr>
            <p:cNvSpPr>
              <a:spLocks noChangeArrowheads="1"/>
            </p:cNvSpPr>
            <p:nvPr/>
          </p:nvSpPr>
          <p:spPr bwMode="auto">
            <a:xfrm>
              <a:off x="971876" y="4111613"/>
              <a:ext cx="47625" cy="23813"/>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152">
              <a:extLst>
                <a:ext uri="{FF2B5EF4-FFF2-40B4-BE49-F238E27FC236}">
                  <a16:creationId xmlns:a16="http://schemas.microsoft.com/office/drawing/2014/main" id="{84C247E1-1BD7-B44B-BBE2-AF407DBAE501}"/>
                </a:ext>
              </a:extLst>
            </p:cNvPr>
            <p:cNvSpPr>
              <a:spLocks noChangeArrowheads="1"/>
            </p:cNvSpPr>
            <p:nvPr/>
          </p:nvSpPr>
          <p:spPr bwMode="auto">
            <a:xfrm>
              <a:off x="1276676" y="4111613"/>
              <a:ext cx="47625" cy="23813"/>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153">
              <a:extLst>
                <a:ext uri="{FF2B5EF4-FFF2-40B4-BE49-F238E27FC236}">
                  <a16:creationId xmlns:a16="http://schemas.microsoft.com/office/drawing/2014/main" id="{532B66EE-08C7-3248-9B5D-37102BB1EA83}"/>
                </a:ext>
              </a:extLst>
            </p:cNvPr>
            <p:cNvSpPr>
              <a:spLocks noChangeArrowheads="1"/>
            </p:cNvSpPr>
            <p:nvPr/>
          </p:nvSpPr>
          <p:spPr bwMode="auto">
            <a:xfrm>
              <a:off x="971876" y="4187813"/>
              <a:ext cx="61913"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54">
              <a:extLst>
                <a:ext uri="{FF2B5EF4-FFF2-40B4-BE49-F238E27FC236}">
                  <a16:creationId xmlns:a16="http://schemas.microsoft.com/office/drawing/2014/main" id="{BA1EE0C3-1AE0-0246-92B9-8E19B7C8D6DB}"/>
                </a:ext>
              </a:extLst>
            </p:cNvPr>
            <p:cNvSpPr>
              <a:spLocks noChangeArrowheads="1"/>
            </p:cNvSpPr>
            <p:nvPr/>
          </p:nvSpPr>
          <p:spPr bwMode="auto">
            <a:xfrm>
              <a:off x="1262388" y="4187813"/>
              <a:ext cx="61913" cy="38100"/>
            </a:xfrm>
            <a:prstGeom prst="rect">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55">
              <a:extLst>
                <a:ext uri="{FF2B5EF4-FFF2-40B4-BE49-F238E27FC236}">
                  <a16:creationId xmlns:a16="http://schemas.microsoft.com/office/drawing/2014/main" id="{3A0CA9A9-5853-4C4D-95C4-790D48758A41}"/>
                </a:ext>
              </a:extLst>
            </p:cNvPr>
            <p:cNvSpPr>
              <a:spLocks noChangeShapeType="1"/>
            </p:cNvSpPr>
            <p:nvPr/>
          </p:nvSpPr>
          <p:spPr bwMode="auto">
            <a:xfrm flipV="1">
              <a:off x="1148088" y="4173525"/>
              <a:ext cx="0" cy="14288"/>
            </a:xfrm>
            <a:prstGeom prst="line">
              <a:avLst/>
            </a:prstGeom>
            <a:noFill/>
            <a:ln w="381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23" name="Graphic 122">
            <a:extLst>
              <a:ext uri="{FF2B5EF4-FFF2-40B4-BE49-F238E27FC236}">
                <a16:creationId xmlns:a16="http://schemas.microsoft.com/office/drawing/2014/main" id="{A9CEA769-FE48-2F4A-8AB0-C28D0C2D7F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29883" y="2544863"/>
            <a:ext cx="1161288" cy="1161288"/>
          </a:xfrm>
          <a:prstGeom prst="rect">
            <a:avLst/>
          </a:prstGeom>
        </p:spPr>
      </p:pic>
    </p:spTree>
    <p:extLst>
      <p:ext uri="{BB962C8B-B14F-4D97-AF65-F5344CB8AC3E}">
        <p14:creationId xmlns:p14="http://schemas.microsoft.com/office/powerpoint/2010/main" val="2452599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5247599-4DEC-B14A-8CFF-4C6811F7DCD4}"/>
              </a:ext>
            </a:extLst>
          </p:cNvPr>
          <p:cNvSpPr txBox="1">
            <a:spLocks/>
          </p:cNvSpPr>
          <p:nvPr/>
        </p:nvSpPr>
        <p:spPr>
          <a:xfrm>
            <a:off x="7513983" y="1467216"/>
            <a:ext cx="2937372" cy="1215686"/>
          </a:xfrm>
          <a:prstGeom prst="rect">
            <a:avLst/>
          </a:prstGeom>
        </p:spPr>
        <p:txBody>
          <a:bodyPr lIns="91440" tIns="45720" rIns="91440" bIns="45720" anchor="ct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400"/>
              </a:spcBef>
            </a:pPr>
            <a:r>
              <a:rPr lang="en-US" sz="2600" dirty="0">
                <a:solidFill>
                  <a:srgbClr val="4F4F4F"/>
                </a:solidFill>
              </a:rPr>
              <a:t>Save 15%</a:t>
            </a:r>
            <a:endParaRPr lang="en-US" sz="2600" dirty="0">
              <a:solidFill>
                <a:srgbClr val="4F4F4F"/>
              </a:solidFill>
              <a:cs typeface="Arial"/>
            </a:endParaRPr>
          </a:p>
          <a:p>
            <a:pPr>
              <a:lnSpc>
                <a:spcPct val="100000"/>
              </a:lnSpc>
              <a:spcBef>
                <a:spcPts val="400"/>
              </a:spcBef>
            </a:pPr>
            <a:r>
              <a:rPr lang="en-US" sz="2600" dirty="0">
                <a:solidFill>
                  <a:srgbClr val="4F4F4F"/>
                </a:solidFill>
              </a:rPr>
              <a:t>Retire at age 65</a:t>
            </a:r>
            <a:endParaRPr lang="en-US" sz="2600" dirty="0">
              <a:solidFill>
                <a:srgbClr val="4F4F4F"/>
              </a:solidFill>
              <a:cs typeface="Arial"/>
            </a:endParaRPr>
          </a:p>
        </p:txBody>
      </p:sp>
      <p:grpSp>
        <p:nvGrpSpPr>
          <p:cNvPr id="12" name="Group 11">
            <a:extLst>
              <a:ext uri="{FF2B5EF4-FFF2-40B4-BE49-F238E27FC236}">
                <a16:creationId xmlns:a16="http://schemas.microsoft.com/office/drawing/2014/main" id="{793E5DE8-6731-394D-ACB4-0432202A622D}"/>
              </a:ext>
            </a:extLst>
          </p:cNvPr>
          <p:cNvGrpSpPr/>
          <p:nvPr/>
        </p:nvGrpSpPr>
        <p:grpSpPr>
          <a:xfrm>
            <a:off x="6123207" y="1467216"/>
            <a:ext cx="1215371" cy="4122348"/>
            <a:chOff x="1045175" y="1513681"/>
            <a:chExt cx="1215371" cy="4122348"/>
          </a:xfrm>
        </p:grpSpPr>
        <p:sp>
          <p:nvSpPr>
            <p:cNvPr id="13" name="Rectangle 12">
              <a:extLst>
                <a:ext uri="{FF2B5EF4-FFF2-40B4-BE49-F238E27FC236}">
                  <a16:creationId xmlns:a16="http://schemas.microsoft.com/office/drawing/2014/main" id="{132C6F4D-B06D-DB4B-80DC-4A9BA620E068}"/>
                </a:ext>
              </a:extLst>
            </p:cNvPr>
            <p:cNvSpPr/>
            <p:nvPr/>
          </p:nvSpPr>
          <p:spPr>
            <a:xfrm>
              <a:off x="1045175" y="1513681"/>
              <a:ext cx="1215371" cy="1215686"/>
            </a:xfrm>
            <a:prstGeom prst="rect">
              <a:avLst/>
            </a:prstGeom>
            <a:noFill/>
            <a:ln w="76200" cmpd="sng">
              <a:solidFill>
                <a:srgbClr val="05C3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a:solidFill>
                    <a:srgbClr val="054C70"/>
                  </a:solidFill>
                </a:rPr>
                <a:t>Same</a:t>
              </a:r>
              <a:endParaRPr lang="en-US" sz="2000" b="1" dirty="0">
                <a:solidFill>
                  <a:srgbClr val="054C70"/>
                </a:solidFill>
              </a:endParaRPr>
            </a:p>
          </p:txBody>
        </p:sp>
        <p:sp>
          <p:nvSpPr>
            <p:cNvPr id="14" name="Rectangle 13">
              <a:extLst>
                <a:ext uri="{FF2B5EF4-FFF2-40B4-BE49-F238E27FC236}">
                  <a16:creationId xmlns:a16="http://schemas.microsoft.com/office/drawing/2014/main" id="{411B2E44-6304-8E4B-BAD2-3BF8340984D6}"/>
                </a:ext>
              </a:extLst>
            </p:cNvPr>
            <p:cNvSpPr/>
            <p:nvPr/>
          </p:nvSpPr>
          <p:spPr>
            <a:xfrm>
              <a:off x="1045175" y="2967012"/>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dirty="0">
                  <a:solidFill>
                    <a:schemeClr val="bg1">
                      <a:lumMod val="85000"/>
                    </a:schemeClr>
                  </a:solidFill>
                </a:rPr>
                <a:t>More</a:t>
              </a:r>
            </a:p>
          </p:txBody>
        </p:sp>
        <p:sp>
          <p:nvSpPr>
            <p:cNvPr id="15" name="Rectangle 14">
              <a:extLst>
                <a:ext uri="{FF2B5EF4-FFF2-40B4-BE49-F238E27FC236}">
                  <a16:creationId xmlns:a16="http://schemas.microsoft.com/office/drawing/2014/main" id="{C080C669-A74C-7541-9F34-E2B6E44E160E}"/>
                </a:ext>
              </a:extLst>
            </p:cNvPr>
            <p:cNvSpPr/>
            <p:nvPr/>
          </p:nvSpPr>
          <p:spPr>
            <a:xfrm>
              <a:off x="1045175" y="4420343"/>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dirty="0">
                  <a:solidFill>
                    <a:schemeClr val="bg1">
                      <a:lumMod val="85000"/>
                    </a:schemeClr>
                  </a:solidFill>
                </a:rPr>
                <a:t>Less</a:t>
              </a:r>
            </a:p>
          </p:txBody>
        </p:sp>
      </p:grpSp>
      <p:sp>
        <p:nvSpPr>
          <p:cNvPr id="24" name="Title 23">
            <a:extLst>
              <a:ext uri="{FF2B5EF4-FFF2-40B4-BE49-F238E27FC236}">
                <a16:creationId xmlns:a16="http://schemas.microsoft.com/office/drawing/2014/main" id="{9CB0A3B4-E1C5-8949-BBF3-B0ED1BDD21C1}"/>
              </a:ext>
            </a:extLst>
          </p:cNvPr>
          <p:cNvSpPr>
            <a:spLocks noGrp="1"/>
          </p:cNvSpPr>
          <p:nvPr>
            <p:ph type="title"/>
          </p:nvPr>
        </p:nvSpPr>
        <p:spPr/>
        <p:txBody>
          <a:bodyPr lIns="91440" tIns="45720" rIns="91440" bIns="45720" anchor="ctr"/>
          <a:lstStyle/>
          <a:p>
            <a:r>
              <a:rPr lang="en-US"/>
              <a:t>Same</a:t>
            </a:r>
            <a:endParaRPr lang="en-US" dirty="0"/>
          </a:p>
        </p:txBody>
      </p:sp>
      <p:pic>
        <p:nvPicPr>
          <p:cNvPr id="9" name="Picture 8" descr="VR2.0_illustration__house.svg">
            <a:extLst>
              <a:ext uri="{FF2B5EF4-FFF2-40B4-BE49-F238E27FC236}">
                <a16:creationId xmlns:a16="http://schemas.microsoft.com/office/drawing/2014/main" id="{808C0C93-80E3-4648-8C92-A75C2A4D5F6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17031" y="2014411"/>
            <a:ext cx="4620627" cy="2829178"/>
          </a:xfrm>
          <a:prstGeom prst="rect">
            <a:avLst/>
          </a:prstGeom>
        </p:spPr>
      </p:pic>
    </p:spTree>
    <p:extLst>
      <p:ext uri="{BB962C8B-B14F-4D97-AF65-F5344CB8AC3E}">
        <p14:creationId xmlns:p14="http://schemas.microsoft.com/office/powerpoint/2010/main" val="149503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538" y="3066845"/>
            <a:ext cx="4829463" cy="1295292"/>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8597" y="1541507"/>
            <a:ext cx="2357223" cy="1295292"/>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5059" y="1541507"/>
            <a:ext cx="3997257" cy="1295292"/>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538" y="1541507"/>
            <a:ext cx="2481241" cy="1295292"/>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spTree>
    <p:extLst>
      <p:ext uri="{BB962C8B-B14F-4D97-AF65-F5344CB8AC3E}">
        <p14:creationId xmlns:p14="http://schemas.microsoft.com/office/powerpoint/2010/main" val="1488971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7D749-06C4-0C40-A5CD-911A331FD368}"/>
              </a:ext>
            </a:extLst>
          </p:cNvPr>
          <p:cNvSpPr>
            <a:spLocks noGrp="1"/>
          </p:cNvSpPr>
          <p:nvPr>
            <p:ph type="title"/>
          </p:nvPr>
        </p:nvSpPr>
        <p:spPr/>
        <p:txBody>
          <a:bodyPr lIns="91440" tIns="45720" rIns="91440" bIns="45720" anchor="ctr"/>
          <a:lstStyle/>
          <a:p>
            <a:r>
              <a:rPr lang="en-US"/>
              <a:t>Spend More</a:t>
            </a:r>
            <a:endParaRPr lang="en-US" dirty="0"/>
          </a:p>
        </p:txBody>
      </p:sp>
      <p:grpSp>
        <p:nvGrpSpPr>
          <p:cNvPr id="5" name="Group 4">
            <a:extLst>
              <a:ext uri="{FF2B5EF4-FFF2-40B4-BE49-F238E27FC236}">
                <a16:creationId xmlns:a16="http://schemas.microsoft.com/office/drawing/2014/main" id="{0D9437D1-49A6-CC4C-8C34-C45AE3D5BA10}"/>
              </a:ext>
            </a:extLst>
          </p:cNvPr>
          <p:cNvGrpSpPr/>
          <p:nvPr/>
        </p:nvGrpSpPr>
        <p:grpSpPr>
          <a:xfrm>
            <a:off x="6123207" y="1470990"/>
            <a:ext cx="1215371" cy="4122348"/>
            <a:chOff x="1045175" y="1513681"/>
            <a:chExt cx="1215371" cy="4122348"/>
          </a:xfrm>
        </p:grpSpPr>
        <p:sp>
          <p:nvSpPr>
            <p:cNvPr id="6" name="Rectangle 5">
              <a:extLst>
                <a:ext uri="{FF2B5EF4-FFF2-40B4-BE49-F238E27FC236}">
                  <a16:creationId xmlns:a16="http://schemas.microsoft.com/office/drawing/2014/main" id="{19D44E0B-79E1-2640-B7D1-0B118C1EDF68}"/>
                </a:ext>
              </a:extLst>
            </p:cNvPr>
            <p:cNvSpPr/>
            <p:nvPr/>
          </p:nvSpPr>
          <p:spPr>
            <a:xfrm>
              <a:off x="1045175" y="1513681"/>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a:solidFill>
                    <a:schemeClr val="bg1">
                      <a:lumMod val="85000"/>
                    </a:schemeClr>
                  </a:solidFill>
                </a:rPr>
                <a:t>Same</a:t>
              </a:r>
              <a:endParaRPr lang="en-US" sz="2000" b="1" dirty="0">
                <a:solidFill>
                  <a:schemeClr val="bg1">
                    <a:lumMod val="85000"/>
                  </a:schemeClr>
                </a:solidFill>
              </a:endParaRPr>
            </a:p>
          </p:txBody>
        </p:sp>
        <p:sp>
          <p:nvSpPr>
            <p:cNvPr id="7" name="Rectangle 6">
              <a:extLst>
                <a:ext uri="{FF2B5EF4-FFF2-40B4-BE49-F238E27FC236}">
                  <a16:creationId xmlns:a16="http://schemas.microsoft.com/office/drawing/2014/main" id="{4B69F3CA-8E22-9D45-8F3A-F577338F8A1A}"/>
                </a:ext>
              </a:extLst>
            </p:cNvPr>
            <p:cNvSpPr/>
            <p:nvPr/>
          </p:nvSpPr>
          <p:spPr>
            <a:xfrm>
              <a:off x="1045175" y="2967012"/>
              <a:ext cx="1215371" cy="1215686"/>
            </a:xfrm>
            <a:prstGeom prst="rect">
              <a:avLst/>
            </a:prstGeom>
            <a:noFill/>
            <a:ln w="76200" cmpd="sng">
              <a:solidFill>
                <a:srgbClr val="05C3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dirty="0">
                  <a:solidFill>
                    <a:srgbClr val="054C70"/>
                  </a:solidFill>
                </a:rPr>
                <a:t>Higher</a:t>
              </a:r>
            </a:p>
          </p:txBody>
        </p:sp>
        <p:sp>
          <p:nvSpPr>
            <p:cNvPr id="9" name="Rectangle 8">
              <a:extLst>
                <a:ext uri="{FF2B5EF4-FFF2-40B4-BE49-F238E27FC236}">
                  <a16:creationId xmlns:a16="http://schemas.microsoft.com/office/drawing/2014/main" id="{5532C9B2-E98C-0643-BCC9-3CD185072460}"/>
                </a:ext>
              </a:extLst>
            </p:cNvPr>
            <p:cNvSpPr/>
            <p:nvPr/>
          </p:nvSpPr>
          <p:spPr>
            <a:xfrm>
              <a:off x="1045175" y="4420343"/>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dirty="0">
                  <a:solidFill>
                    <a:schemeClr val="bg1">
                      <a:lumMod val="85000"/>
                    </a:schemeClr>
                  </a:solidFill>
                </a:rPr>
                <a:t>Less</a:t>
              </a:r>
            </a:p>
          </p:txBody>
        </p:sp>
      </p:grpSp>
      <p:sp>
        <p:nvSpPr>
          <p:cNvPr id="11" name="Content Placeholder 2">
            <a:extLst>
              <a:ext uri="{FF2B5EF4-FFF2-40B4-BE49-F238E27FC236}">
                <a16:creationId xmlns:a16="http://schemas.microsoft.com/office/drawing/2014/main" id="{8497B175-C217-F446-BCA7-B6F0BF04AF66}"/>
              </a:ext>
            </a:extLst>
          </p:cNvPr>
          <p:cNvSpPr txBox="1">
            <a:spLocks/>
          </p:cNvSpPr>
          <p:nvPr/>
        </p:nvSpPr>
        <p:spPr>
          <a:xfrm>
            <a:off x="7513983" y="2924321"/>
            <a:ext cx="4091271" cy="1215686"/>
          </a:xfrm>
          <a:prstGeom prst="rect">
            <a:avLst/>
          </a:prstGeom>
        </p:spPr>
        <p:txBody>
          <a:bodyPr lIns="91440" tIns="45720" rIns="91440" bIns="45720" anchor="ct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265" indent="-342265">
              <a:lnSpc>
                <a:spcPct val="100000"/>
              </a:lnSpc>
              <a:spcBef>
                <a:spcPts val="400"/>
              </a:spcBef>
            </a:pPr>
            <a:r>
              <a:rPr lang="en-US" sz="2600" dirty="0">
                <a:solidFill>
                  <a:srgbClr val="4F4F4F"/>
                </a:solidFill>
              </a:rPr>
              <a:t>Save more than 15%</a:t>
            </a:r>
            <a:endParaRPr lang="en-US" sz="2600" dirty="0">
              <a:solidFill>
                <a:srgbClr val="4F4F4F"/>
              </a:solidFill>
              <a:cs typeface="Arial"/>
            </a:endParaRPr>
          </a:p>
          <a:p>
            <a:pPr marL="342265" indent="-342265">
              <a:lnSpc>
                <a:spcPct val="100000"/>
              </a:lnSpc>
              <a:spcBef>
                <a:spcPts val="400"/>
              </a:spcBef>
            </a:pPr>
            <a:r>
              <a:rPr lang="en-US" sz="2600" dirty="0">
                <a:solidFill>
                  <a:srgbClr val="4F4F4F"/>
                </a:solidFill>
              </a:rPr>
              <a:t>Retire later than age 65</a:t>
            </a:r>
            <a:endParaRPr lang="en-US" sz="2600" dirty="0">
              <a:solidFill>
                <a:srgbClr val="4F4F4F"/>
              </a:solidFill>
              <a:cs typeface="Arial"/>
            </a:endParaRPr>
          </a:p>
        </p:txBody>
      </p:sp>
      <p:pic>
        <p:nvPicPr>
          <p:cNvPr id="10" name="Picture 9" descr="VR2.0_illustration__mansion.svg">
            <a:extLst>
              <a:ext uri="{FF2B5EF4-FFF2-40B4-BE49-F238E27FC236}">
                <a16:creationId xmlns:a16="http://schemas.microsoft.com/office/drawing/2014/main" id="{EC7C39B7-8415-5644-AD4B-60490781A9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70076" y="2108118"/>
            <a:ext cx="4314538" cy="2641762"/>
          </a:xfrm>
          <a:prstGeom prst="rect">
            <a:avLst/>
          </a:prstGeom>
        </p:spPr>
      </p:pic>
    </p:spTree>
    <p:extLst>
      <p:ext uri="{BB962C8B-B14F-4D97-AF65-F5344CB8AC3E}">
        <p14:creationId xmlns:p14="http://schemas.microsoft.com/office/powerpoint/2010/main" val="1275125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B767AC-A56F-014D-9C5E-CF1ECB499436}"/>
              </a:ext>
            </a:extLst>
          </p:cNvPr>
          <p:cNvSpPr>
            <a:spLocks noGrp="1"/>
          </p:cNvSpPr>
          <p:nvPr>
            <p:ph type="title"/>
          </p:nvPr>
        </p:nvSpPr>
        <p:spPr/>
        <p:txBody>
          <a:bodyPr lIns="91440" tIns="45720" rIns="91440" bIns="45720" anchor="ctr"/>
          <a:lstStyle/>
          <a:p>
            <a:r>
              <a:rPr lang="en-US"/>
              <a:t>Spend Less</a:t>
            </a:r>
            <a:endParaRPr lang="en-US" dirty="0"/>
          </a:p>
        </p:txBody>
      </p:sp>
      <p:grpSp>
        <p:nvGrpSpPr>
          <p:cNvPr id="5" name="Group 4">
            <a:extLst>
              <a:ext uri="{FF2B5EF4-FFF2-40B4-BE49-F238E27FC236}">
                <a16:creationId xmlns:a16="http://schemas.microsoft.com/office/drawing/2014/main" id="{2867D1BD-890C-9847-ADD0-3D8B81779FAC}"/>
              </a:ext>
            </a:extLst>
          </p:cNvPr>
          <p:cNvGrpSpPr/>
          <p:nvPr/>
        </p:nvGrpSpPr>
        <p:grpSpPr>
          <a:xfrm>
            <a:off x="6123207" y="1470990"/>
            <a:ext cx="1215371" cy="4122348"/>
            <a:chOff x="1045175" y="1513681"/>
            <a:chExt cx="1215371" cy="4122348"/>
          </a:xfrm>
        </p:grpSpPr>
        <p:sp>
          <p:nvSpPr>
            <p:cNvPr id="6" name="Rectangle 5">
              <a:extLst>
                <a:ext uri="{FF2B5EF4-FFF2-40B4-BE49-F238E27FC236}">
                  <a16:creationId xmlns:a16="http://schemas.microsoft.com/office/drawing/2014/main" id="{C008C984-BF7F-004C-AC04-D6923CE23FC2}"/>
                </a:ext>
              </a:extLst>
            </p:cNvPr>
            <p:cNvSpPr/>
            <p:nvPr/>
          </p:nvSpPr>
          <p:spPr>
            <a:xfrm>
              <a:off x="1045175" y="1513681"/>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a:solidFill>
                    <a:schemeClr val="bg1">
                      <a:lumMod val="85000"/>
                    </a:schemeClr>
                  </a:solidFill>
                </a:rPr>
                <a:t>Same</a:t>
              </a:r>
              <a:endParaRPr lang="en-US" sz="2000" b="1" dirty="0">
                <a:solidFill>
                  <a:schemeClr val="bg1">
                    <a:lumMod val="85000"/>
                  </a:schemeClr>
                </a:solidFill>
              </a:endParaRPr>
            </a:p>
          </p:txBody>
        </p:sp>
        <p:sp>
          <p:nvSpPr>
            <p:cNvPr id="7" name="Rectangle 6">
              <a:extLst>
                <a:ext uri="{FF2B5EF4-FFF2-40B4-BE49-F238E27FC236}">
                  <a16:creationId xmlns:a16="http://schemas.microsoft.com/office/drawing/2014/main" id="{983AB44E-A608-E041-B17C-0739B31E5C3A}"/>
                </a:ext>
              </a:extLst>
            </p:cNvPr>
            <p:cNvSpPr/>
            <p:nvPr/>
          </p:nvSpPr>
          <p:spPr>
            <a:xfrm>
              <a:off x="1045175" y="2967012"/>
              <a:ext cx="1215371" cy="1215686"/>
            </a:xfrm>
            <a:prstGeom prst="rect">
              <a:avLst/>
            </a:prstGeom>
            <a:noFill/>
            <a:ln w="76200" cmpd="sng">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dirty="0">
                  <a:solidFill>
                    <a:schemeClr val="bg1">
                      <a:lumMod val="85000"/>
                    </a:schemeClr>
                  </a:solidFill>
                </a:rPr>
                <a:t>Higher</a:t>
              </a:r>
            </a:p>
          </p:txBody>
        </p:sp>
        <p:sp>
          <p:nvSpPr>
            <p:cNvPr id="9" name="Rectangle 8">
              <a:extLst>
                <a:ext uri="{FF2B5EF4-FFF2-40B4-BE49-F238E27FC236}">
                  <a16:creationId xmlns:a16="http://schemas.microsoft.com/office/drawing/2014/main" id="{D57ADEB5-05CC-AA46-861E-4C4147542D92}"/>
                </a:ext>
              </a:extLst>
            </p:cNvPr>
            <p:cNvSpPr/>
            <p:nvPr/>
          </p:nvSpPr>
          <p:spPr>
            <a:xfrm>
              <a:off x="1045175" y="4420343"/>
              <a:ext cx="1215371" cy="1215686"/>
            </a:xfrm>
            <a:prstGeom prst="rect">
              <a:avLst/>
            </a:prstGeom>
            <a:noFill/>
            <a:ln w="76200" cmpd="sng">
              <a:solidFill>
                <a:srgbClr val="05C3D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ctr">
              <a:noAutofit/>
            </a:bodyPr>
            <a:lstStyle/>
            <a:p>
              <a:pPr algn="ctr"/>
              <a:r>
                <a:rPr lang="en-US" sz="2000" b="1" dirty="0">
                  <a:solidFill>
                    <a:srgbClr val="054C70"/>
                  </a:solidFill>
                </a:rPr>
                <a:t>Lower</a:t>
              </a:r>
            </a:p>
          </p:txBody>
        </p:sp>
      </p:grpSp>
      <p:sp>
        <p:nvSpPr>
          <p:cNvPr id="11" name="Content Placeholder 2">
            <a:extLst>
              <a:ext uri="{FF2B5EF4-FFF2-40B4-BE49-F238E27FC236}">
                <a16:creationId xmlns:a16="http://schemas.microsoft.com/office/drawing/2014/main" id="{F3CD5875-12E8-4140-A4C5-5EE9D35EB80B}"/>
              </a:ext>
            </a:extLst>
          </p:cNvPr>
          <p:cNvSpPr txBox="1">
            <a:spLocks/>
          </p:cNvSpPr>
          <p:nvPr/>
        </p:nvSpPr>
        <p:spPr>
          <a:xfrm>
            <a:off x="7513983" y="4377652"/>
            <a:ext cx="4352528" cy="1246416"/>
          </a:xfrm>
          <a:prstGeom prst="rect">
            <a:avLst/>
          </a:prstGeom>
        </p:spPr>
        <p:txBody>
          <a:bodyPr lIns="91440" tIns="45720" rIns="91440" bIns="45720" anchor="ct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265" indent="-342265">
              <a:lnSpc>
                <a:spcPct val="100000"/>
              </a:lnSpc>
              <a:spcBef>
                <a:spcPts val="400"/>
              </a:spcBef>
            </a:pPr>
            <a:r>
              <a:rPr lang="en-US" sz="2600" dirty="0">
                <a:solidFill>
                  <a:srgbClr val="4F4F4F"/>
                </a:solidFill>
              </a:rPr>
              <a:t>Save less than 15%</a:t>
            </a:r>
            <a:endParaRPr lang="en-US" sz="2600" dirty="0">
              <a:solidFill>
                <a:srgbClr val="4F4F4F"/>
              </a:solidFill>
              <a:cs typeface="Arial"/>
            </a:endParaRPr>
          </a:p>
          <a:p>
            <a:pPr marL="342265" indent="-342265">
              <a:lnSpc>
                <a:spcPct val="100000"/>
              </a:lnSpc>
              <a:spcBef>
                <a:spcPts val="400"/>
              </a:spcBef>
            </a:pPr>
            <a:r>
              <a:rPr lang="en-US" sz="2600" dirty="0">
                <a:solidFill>
                  <a:srgbClr val="4F4F4F"/>
                </a:solidFill>
              </a:rPr>
              <a:t>Retire earlier than age 65</a:t>
            </a:r>
            <a:endParaRPr lang="en-US" sz="2600" dirty="0">
              <a:solidFill>
                <a:srgbClr val="4F4F4F"/>
              </a:solidFill>
              <a:cs typeface="Arial"/>
            </a:endParaRPr>
          </a:p>
        </p:txBody>
      </p:sp>
      <p:pic>
        <p:nvPicPr>
          <p:cNvPr id="13" name="Picture 12" descr="VR2.0_illustration__apartment.svg">
            <a:extLst>
              <a:ext uri="{FF2B5EF4-FFF2-40B4-BE49-F238E27FC236}">
                <a16:creationId xmlns:a16="http://schemas.microsoft.com/office/drawing/2014/main" id="{FCE0A38B-B73C-FE4C-A8A3-4B638EF028C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17031" y="2014411"/>
            <a:ext cx="4620627" cy="2829178"/>
          </a:xfrm>
          <a:prstGeom prst="rect">
            <a:avLst/>
          </a:prstGeom>
        </p:spPr>
      </p:pic>
    </p:spTree>
    <p:extLst>
      <p:ext uri="{BB962C8B-B14F-4D97-AF65-F5344CB8AC3E}">
        <p14:creationId xmlns:p14="http://schemas.microsoft.com/office/powerpoint/2010/main" val="2118414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a:t>
            </a:r>
          </a:p>
        </p:txBody>
      </p:sp>
      <p:cxnSp>
        <p:nvCxnSpPr>
          <p:cNvPr id="5" name="Straight Arrow Connector 4">
            <a:extLst>
              <a:ext uri="{FF2B5EF4-FFF2-40B4-BE49-F238E27FC236}">
                <a16:creationId xmlns:a16="http://schemas.microsoft.com/office/drawing/2014/main" id="{97B6F46C-077E-6743-ACA5-36D988B8C6F7}"/>
              </a:ext>
            </a:extLst>
          </p:cNvPr>
          <p:cNvCxnSpPr>
            <a:cxnSpLocks/>
          </p:cNvCxnSpPr>
          <p:nvPr/>
        </p:nvCxnSpPr>
        <p:spPr>
          <a:xfrm>
            <a:off x="5638800" y="2310324"/>
            <a:ext cx="862898" cy="3806"/>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D003943-40E2-9F40-86F4-910C99C5D334}"/>
              </a:ext>
            </a:extLst>
          </p:cNvPr>
          <p:cNvSpPr/>
          <p:nvPr/>
        </p:nvSpPr>
        <p:spPr>
          <a:xfrm>
            <a:off x="6573256" y="1985962"/>
            <a:ext cx="4579143" cy="885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chemeClr val="bg1"/>
                </a:solidFill>
              </a:rPr>
              <a:t>Personalized Action Plan</a:t>
            </a:r>
          </a:p>
        </p:txBody>
      </p:sp>
      <p:sp>
        <p:nvSpPr>
          <p:cNvPr id="7" name="Rectangle 6">
            <a:extLst>
              <a:ext uri="{FF2B5EF4-FFF2-40B4-BE49-F238E27FC236}">
                <a16:creationId xmlns:a16="http://schemas.microsoft.com/office/drawing/2014/main" id="{3D1FE409-08EE-7744-9DF4-5B8E5B01B343}"/>
              </a:ext>
            </a:extLst>
          </p:cNvPr>
          <p:cNvSpPr/>
          <p:nvPr/>
        </p:nvSpPr>
        <p:spPr>
          <a:xfrm>
            <a:off x="6573256" y="3128962"/>
            <a:ext cx="4579143" cy="2028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noAutofit/>
          </a:bodyPr>
          <a:lstStyle/>
          <a:p>
            <a:pPr algn="ctr"/>
            <a:r>
              <a:rPr lang="en-US" sz="2150" b="1" dirty="0"/>
              <a:t>Retirement Saving</a:t>
            </a:r>
            <a:br>
              <a:rPr lang="en-US" sz="2150" b="1" dirty="0"/>
            </a:br>
            <a:r>
              <a:rPr lang="en-US" sz="2150" b="1" dirty="0"/>
              <a:t>and Spending Plan</a:t>
            </a:r>
          </a:p>
          <a:p>
            <a:pPr algn="ctr">
              <a:spcBef>
                <a:spcPts val="1200"/>
              </a:spcBef>
              <a:buClr>
                <a:srgbClr val="05C3DE"/>
              </a:buClr>
              <a:buSzPct val="111000"/>
            </a:pPr>
            <a:r>
              <a:rPr lang="en-US" sz="1400" b="1" dirty="0"/>
              <a:t>1. Standard Rules of Thumb</a:t>
            </a:r>
          </a:p>
          <a:p>
            <a:pPr algn="ctr">
              <a:spcBef>
                <a:spcPts val="600"/>
              </a:spcBef>
              <a:buClr>
                <a:srgbClr val="05C3DE"/>
              </a:buClr>
              <a:buSzPct val="111000"/>
            </a:pPr>
            <a:r>
              <a:rPr lang="en-US" sz="1400" b="1" dirty="0"/>
              <a:t>2. Personalized Rules of Thumb</a:t>
            </a:r>
          </a:p>
        </p:txBody>
      </p:sp>
      <p:cxnSp>
        <p:nvCxnSpPr>
          <p:cNvPr id="8" name="Straight Arrow Connector 7">
            <a:extLst>
              <a:ext uri="{FF2B5EF4-FFF2-40B4-BE49-F238E27FC236}">
                <a16:creationId xmlns:a16="http://schemas.microsoft.com/office/drawing/2014/main" id="{15B17635-19D8-9944-ACB6-1431AF26C76F}"/>
              </a:ext>
            </a:extLst>
          </p:cNvPr>
          <p:cNvCxnSpPr>
            <a:cxnSpLocks/>
          </p:cNvCxnSpPr>
          <p:nvPr/>
        </p:nvCxnSpPr>
        <p:spPr>
          <a:xfrm>
            <a:off x="5638800" y="2444145"/>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26CF24-5D6C-9645-904E-2E3AD21FDC1F}"/>
              </a:ext>
            </a:extLst>
          </p:cNvPr>
          <p:cNvCxnSpPr>
            <a:cxnSpLocks/>
          </p:cNvCxnSpPr>
          <p:nvPr/>
        </p:nvCxnSpPr>
        <p:spPr>
          <a:xfrm>
            <a:off x="5645608" y="3570463"/>
            <a:ext cx="854149" cy="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195E67E-CA07-EE46-8B9E-49B2ECC3708F}"/>
              </a:ext>
            </a:extLst>
          </p:cNvPr>
          <p:cNvCxnSpPr>
            <a:cxnSpLocks/>
          </p:cNvCxnSpPr>
          <p:nvPr/>
        </p:nvCxnSpPr>
        <p:spPr>
          <a:xfrm flipV="1">
            <a:off x="5633933" y="3711921"/>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A6A61DA-84C0-2842-A776-FE6AFD119845}"/>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12" name="Rectangle 11">
            <a:extLst>
              <a:ext uri="{FF2B5EF4-FFF2-40B4-BE49-F238E27FC236}">
                <a16:creationId xmlns:a16="http://schemas.microsoft.com/office/drawing/2014/main" id="{AE89A233-09A2-DF44-9184-EF79787A0695}"/>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Retirement Income</a:t>
            </a:r>
            <a:br>
              <a:rPr lang="en-US" sz="2200" b="1" dirty="0">
                <a:solidFill>
                  <a:srgbClr val="054C70"/>
                </a:solidFill>
              </a:rPr>
            </a:br>
            <a:r>
              <a:rPr lang="en-US" sz="2200" b="1" dirty="0">
                <a:solidFill>
                  <a:srgbClr val="054C70"/>
                </a:solidFill>
              </a:rPr>
              <a:t>Preferences</a:t>
            </a:r>
          </a:p>
        </p:txBody>
      </p:sp>
      <p:sp>
        <p:nvSpPr>
          <p:cNvPr id="13" name="Rectangle 12">
            <a:extLst>
              <a:ext uri="{FF2B5EF4-FFF2-40B4-BE49-F238E27FC236}">
                <a16:creationId xmlns:a16="http://schemas.microsoft.com/office/drawing/2014/main" id="{DD18BBB2-B918-094A-95C4-06B7CAFD09B6}"/>
              </a:ext>
            </a:extLst>
          </p:cNvPr>
          <p:cNvSpPr/>
          <p:nvPr/>
        </p:nvSpPr>
        <p:spPr>
          <a:xfrm>
            <a:off x="1045370" y="4271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Planning Preferences</a:t>
            </a:r>
            <a:endParaRPr lang="en-US" dirty="0"/>
          </a:p>
        </p:txBody>
      </p:sp>
    </p:spTree>
    <p:extLst>
      <p:ext uri="{BB962C8B-B14F-4D97-AF65-F5344CB8AC3E}">
        <p14:creationId xmlns:p14="http://schemas.microsoft.com/office/powerpoint/2010/main" val="3129882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a:t>
            </a:r>
          </a:p>
        </p:txBody>
      </p:sp>
      <p:pic>
        <p:nvPicPr>
          <p:cNvPr id="8" name="Picture 7">
            <a:extLst>
              <a:ext uri="{FF2B5EF4-FFF2-40B4-BE49-F238E27FC236}">
                <a16:creationId xmlns:a16="http://schemas.microsoft.com/office/drawing/2014/main" id="{EA1FE0AA-4CA0-EA46-B483-AEBAC7AF80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64275" y="2125346"/>
            <a:ext cx="9627725" cy="3019766"/>
          </a:xfrm>
          <a:prstGeom prst="rect">
            <a:avLst/>
          </a:prstGeom>
        </p:spPr>
      </p:pic>
      <p:sp>
        <p:nvSpPr>
          <p:cNvPr id="10" name="Title 1">
            <a:extLst>
              <a:ext uri="{FF2B5EF4-FFF2-40B4-BE49-F238E27FC236}">
                <a16:creationId xmlns:a16="http://schemas.microsoft.com/office/drawing/2014/main" id="{2C867145-2828-EB45-8A97-2D7ED9005EB5}"/>
              </a:ext>
            </a:extLst>
          </p:cNvPr>
          <p:cNvSpPr txBox="1">
            <a:spLocks/>
          </p:cNvSpPr>
          <p:nvPr/>
        </p:nvSpPr>
        <p:spPr>
          <a:xfrm>
            <a:off x="917030" y="2125346"/>
            <a:ext cx="11274970" cy="3019766"/>
          </a:xfrm>
          <a:prstGeom prst="rect">
            <a:avLst/>
          </a:prstGeom>
        </p:spPr>
        <p:txBody>
          <a:bodyPr lIns="91440" tIns="45720" rIns="91440" bIns="45720" anchor="ctr"/>
          <a:lst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a:lstStyle>
          <a:p>
            <a:pPr>
              <a:lnSpc>
                <a:spcPct val="100000"/>
              </a:lnSpc>
              <a:spcAft>
                <a:spcPts val="1200"/>
              </a:spcAft>
            </a:pPr>
            <a:r>
              <a:rPr lang="en-US" sz="1800" b="1" dirty="0">
                <a:latin typeface="+mn-lt"/>
              </a:rPr>
              <a:t>Retirement Saving and Spending Plan</a:t>
            </a:r>
          </a:p>
          <a:p>
            <a:pPr marL="914400" indent="-914400">
              <a:lnSpc>
                <a:spcPct val="100000"/>
              </a:lnSpc>
              <a:buFont typeface="+mj-lt"/>
              <a:buAutoNum type="arabicPeriod" startAt="3"/>
            </a:pPr>
            <a:r>
              <a:rPr lang="en-US" sz="5400" dirty="0">
                <a:latin typeface="+mn-lt"/>
              </a:rPr>
              <a:t>Detailed Financial Plan</a:t>
            </a:r>
          </a:p>
        </p:txBody>
      </p:sp>
    </p:spTree>
    <p:extLst>
      <p:ext uri="{BB962C8B-B14F-4D97-AF65-F5344CB8AC3E}">
        <p14:creationId xmlns:p14="http://schemas.microsoft.com/office/powerpoint/2010/main" val="5460953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3E-C7ED-48FD-A651-F73EFF449043}"/>
              </a:ext>
            </a:extLst>
          </p:cNvPr>
          <p:cNvSpPr>
            <a:spLocks noGrp="1"/>
          </p:cNvSpPr>
          <p:nvPr>
            <p:ph type="title"/>
          </p:nvPr>
        </p:nvSpPr>
        <p:spPr/>
        <p:txBody>
          <a:bodyPr lIns="91440" tIns="45720" rIns="91440" bIns="45720" anchor="ctr"/>
          <a:lstStyle/>
          <a:p>
            <a:r>
              <a:rPr lang="en-US" dirty="0"/>
              <a:t>Visualize Retirement Framework</a:t>
            </a:r>
          </a:p>
        </p:txBody>
      </p:sp>
      <p:cxnSp>
        <p:nvCxnSpPr>
          <p:cNvPr id="4" name="Straight Arrow Connector 3">
            <a:extLst>
              <a:ext uri="{FF2B5EF4-FFF2-40B4-BE49-F238E27FC236}">
                <a16:creationId xmlns:a16="http://schemas.microsoft.com/office/drawing/2014/main" id="{9F1DAFD9-4562-4E4E-ADA4-854271283349}"/>
              </a:ext>
            </a:extLst>
          </p:cNvPr>
          <p:cNvCxnSpPr>
            <a:cxnSpLocks/>
          </p:cNvCxnSpPr>
          <p:nvPr/>
        </p:nvCxnSpPr>
        <p:spPr>
          <a:xfrm>
            <a:off x="5638800" y="2310324"/>
            <a:ext cx="862898" cy="3806"/>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486302A-D9BF-054D-85B9-99EE67910F12}"/>
              </a:ext>
            </a:extLst>
          </p:cNvPr>
          <p:cNvSpPr/>
          <p:nvPr/>
        </p:nvSpPr>
        <p:spPr>
          <a:xfrm>
            <a:off x="6573256" y="1985962"/>
            <a:ext cx="4579143" cy="885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chemeClr val="bg1"/>
                </a:solidFill>
              </a:rPr>
              <a:t>Personalized Action Plan</a:t>
            </a:r>
          </a:p>
        </p:txBody>
      </p:sp>
      <p:sp>
        <p:nvSpPr>
          <p:cNvPr id="6" name="Rectangle 5">
            <a:extLst>
              <a:ext uri="{FF2B5EF4-FFF2-40B4-BE49-F238E27FC236}">
                <a16:creationId xmlns:a16="http://schemas.microsoft.com/office/drawing/2014/main" id="{3F37351A-7A77-5E47-9B02-42A60DA5FA39}"/>
              </a:ext>
            </a:extLst>
          </p:cNvPr>
          <p:cNvSpPr/>
          <p:nvPr/>
        </p:nvSpPr>
        <p:spPr>
          <a:xfrm>
            <a:off x="6573256" y="3128962"/>
            <a:ext cx="4579143" cy="2028825"/>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noAutofit/>
          </a:bodyPr>
          <a:lstStyle/>
          <a:p>
            <a:pPr algn="ctr"/>
            <a:r>
              <a:rPr lang="en-US" sz="2150" b="1" dirty="0"/>
              <a:t>Retirement Saving</a:t>
            </a:r>
            <a:br>
              <a:rPr lang="en-US" sz="2150" b="1" dirty="0"/>
            </a:br>
            <a:r>
              <a:rPr lang="en-US" sz="2150" b="1" dirty="0"/>
              <a:t>and Spending Plan</a:t>
            </a:r>
          </a:p>
          <a:p>
            <a:pPr algn="ctr">
              <a:spcBef>
                <a:spcPts val="1200"/>
              </a:spcBef>
              <a:buClr>
                <a:srgbClr val="05C3DE"/>
              </a:buClr>
              <a:buSzPct val="111000"/>
            </a:pPr>
            <a:r>
              <a:rPr lang="en-US" sz="1400" b="1" dirty="0"/>
              <a:t>1. Standard Rules of Thumb</a:t>
            </a:r>
          </a:p>
          <a:p>
            <a:pPr algn="ctr">
              <a:spcBef>
                <a:spcPts val="600"/>
              </a:spcBef>
              <a:buClr>
                <a:srgbClr val="05C3DE"/>
              </a:buClr>
              <a:buSzPct val="111000"/>
            </a:pPr>
            <a:r>
              <a:rPr lang="en-US" sz="1400" b="1" dirty="0"/>
              <a:t>2. Personalized Rules of Thumb</a:t>
            </a:r>
          </a:p>
          <a:p>
            <a:pPr algn="ctr">
              <a:spcBef>
                <a:spcPts val="600"/>
              </a:spcBef>
              <a:buClr>
                <a:srgbClr val="05C3DE"/>
              </a:buClr>
              <a:buSzPct val="111000"/>
            </a:pPr>
            <a:r>
              <a:rPr lang="en-US" sz="1400" b="1" dirty="0"/>
              <a:t>3. Detailed Financial Plan</a:t>
            </a:r>
          </a:p>
        </p:txBody>
      </p:sp>
      <p:cxnSp>
        <p:nvCxnSpPr>
          <p:cNvPr id="7" name="Straight Arrow Connector 6">
            <a:extLst>
              <a:ext uri="{FF2B5EF4-FFF2-40B4-BE49-F238E27FC236}">
                <a16:creationId xmlns:a16="http://schemas.microsoft.com/office/drawing/2014/main" id="{633FC6E5-92C3-E943-946A-A203196B62DF}"/>
              </a:ext>
            </a:extLst>
          </p:cNvPr>
          <p:cNvCxnSpPr>
            <a:cxnSpLocks/>
          </p:cNvCxnSpPr>
          <p:nvPr/>
        </p:nvCxnSpPr>
        <p:spPr>
          <a:xfrm>
            <a:off x="5638800" y="2444145"/>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3643CE-C669-E742-915E-85F40D1BA845}"/>
              </a:ext>
            </a:extLst>
          </p:cNvPr>
          <p:cNvCxnSpPr>
            <a:cxnSpLocks/>
          </p:cNvCxnSpPr>
          <p:nvPr/>
        </p:nvCxnSpPr>
        <p:spPr>
          <a:xfrm>
            <a:off x="5645608" y="3570463"/>
            <a:ext cx="854149" cy="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1091B13-299D-964D-94F6-2CBA7DE07CA8}"/>
              </a:ext>
            </a:extLst>
          </p:cNvPr>
          <p:cNvCxnSpPr>
            <a:cxnSpLocks/>
          </p:cNvCxnSpPr>
          <p:nvPr/>
        </p:nvCxnSpPr>
        <p:spPr>
          <a:xfrm flipV="1">
            <a:off x="5633933" y="3711921"/>
            <a:ext cx="860957" cy="984860"/>
          </a:xfrm>
          <a:prstGeom prst="straightConnector1">
            <a:avLst/>
          </a:prstGeom>
          <a:ln w="44450" cap="sq">
            <a:solidFill>
              <a:schemeClr val="bg1">
                <a:lumMod val="75000"/>
              </a:schemeClr>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D695492-48AC-AC46-88F9-7B1AB4BDE943}"/>
              </a:ext>
            </a:extLst>
          </p:cNvPr>
          <p:cNvSpPr/>
          <p:nvPr/>
        </p:nvSpPr>
        <p:spPr>
          <a:xfrm>
            <a:off x="1045370" y="1985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200" b="1" dirty="0">
                <a:solidFill>
                  <a:srgbClr val="054C70"/>
                </a:solidFill>
              </a:rPr>
              <a:t>Retirement Vision</a:t>
            </a:r>
          </a:p>
        </p:txBody>
      </p:sp>
      <p:sp>
        <p:nvSpPr>
          <p:cNvPr id="11" name="Rectangle 10">
            <a:extLst>
              <a:ext uri="{FF2B5EF4-FFF2-40B4-BE49-F238E27FC236}">
                <a16:creationId xmlns:a16="http://schemas.microsoft.com/office/drawing/2014/main" id="{81D4581E-EB44-CA4E-9F85-EC7DEBCE988E}"/>
              </a:ext>
            </a:extLst>
          </p:cNvPr>
          <p:cNvSpPr/>
          <p:nvPr/>
        </p:nvSpPr>
        <p:spPr>
          <a:xfrm>
            <a:off x="1059657" y="3128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Retirement Income</a:t>
            </a:r>
            <a:br>
              <a:rPr lang="en-US" sz="2200" b="1" dirty="0">
                <a:solidFill>
                  <a:srgbClr val="054C70"/>
                </a:solidFill>
              </a:rPr>
            </a:br>
            <a:r>
              <a:rPr lang="en-US" sz="2200" b="1" dirty="0">
                <a:solidFill>
                  <a:srgbClr val="054C70"/>
                </a:solidFill>
              </a:rPr>
              <a:t>Preferences</a:t>
            </a:r>
          </a:p>
        </p:txBody>
      </p:sp>
      <p:sp>
        <p:nvSpPr>
          <p:cNvPr id="12" name="Rectangle 11">
            <a:extLst>
              <a:ext uri="{FF2B5EF4-FFF2-40B4-BE49-F238E27FC236}">
                <a16:creationId xmlns:a16="http://schemas.microsoft.com/office/drawing/2014/main" id="{3324405B-640C-014B-91A6-93BAD86934BE}"/>
              </a:ext>
            </a:extLst>
          </p:cNvPr>
          <p:cNvSpPr/>
          <p:nvPr/>
        </p:nvSpPr>
        <p:spPr>
          <a:xfrm>
            <a:off x="1045370" y="4271962"/>
            <a:ext cx="4579143" cy="885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r>
              <a:rPr lang="en-US" sz="2200" b="1" dirty="0">
                <a:solidFill>
                  <a:srgbClr val="054C70"/>
                </a:solidFill>
              </a:rPr>
              <a:t>Planning Preferences</a:t>
            </a:r>
            <a:endParaRPr lang="en-US" dirty="0"/>
          </a:p>
        </p:txBody>
      </p:sp>
    </p:spTree>
    <p:extLst>
      <p:ext uri="{BB962C8B-B14F-4D97-AF65-F5344CB8AC3E}">
        <p14:creationId xmlns:p14="http://schemas.microsoft.com/office/powerpoint/2010/main" val="2149961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B3EB-C779-45D7-B2A0-5EDC0BE6576C}"/>
              </a:ext>
            </a:extLst>
          </p:cNvPr>
          <p:cNvSpPr>
            <a:spLocks noGrp="1"/>
          </p:cNvSpPr>
          <p:nvPr>
            <p:ph type="title"/>
          </p:nvPr>
        </p:nvSpPr>
        <p:spPr/>
        <p:txBody>
          <a:bodyPr lIns="91440" tIns="45720" rIns="91440" bIns="45720" anchor="ctr"/>
          <a:lstStyle/>
          <a:p>
            <a:r>
              <a:rPr lang="en-US"/>
              <a:t>Visualize Retirement Workbook </a:t>
            </a:r>
            <a:endParaRPr lang="en-US" dirty="0"/>
          </a:p>
        </p:txBody>
      </p:sp>
      <p:sp>
        <p:nvSpPr>
          <p:cNvPr id="6" name="Rectangle 5">
            <a:extLst>
              <a:ext uri="{FF2B5EF4-FFF2-40B4-BE49-F238E27FC236}">
                <a16:creationId xmlns:a16="http://schemas.microsoft.com/office/drawing/2014/main" id="{83DB4C93-AB0B-470B-820F-C4D714DF8540}"/>
              </a:ext>
            </a:extLst>
          </p:cNvPr>
          <p:cNvSpPr/>
          <p:nvPr/>
        </p:nvSpPr>
        <p:spPr>
          <a:xfrm>
            <a:off x="5139055" y="2673897"/>
            <a:ext cx="6430254" cy="1508105"/>
          </a:xfrm>
          <a:prstGeom prst="rect">
            <a:avLst/>
          </a:prstGeom>
        </p:spPr>
        <p:txBody>
          <a:bodyPr wrap="square" lIns="91440" tIns="45720" rIns="91440" bIns="45720" anchor="t">
            <a:spAutoFit/>
          </a:bodyPr>
          <a:lstStyle/>
          <a:p>
            <a:pPr>
              <a:spcAft>
                <a:spcPts val="1200"/>
              </a:spcAft>
              <a:buClr>
                <a:srgbClr val="05C3DE"/>
              </a:buClr>
            </a:pPr>
            <a:r>
              <a:rPr lang="en-US" sz="2400" b="1">
                <a:solidFill>
                  <a:schemeClr val="accent1"/>
                </a:solidFill>
                <a:cs typeface="Arial"/>
              </a:rPr>
              <a:t>Step 1:</a:t>
            </a:r>
            <a:r>
              <a:rPr lang="en-US" sz="2400">
                <a:solidFill>
                  <a:srgbClr val="4F4F4F"/>
                </a:solidFill>
                <a:cs typeface="Arial"/>
              </a:rPr>
              <a:t> Create Vision</a:t>
            </a:r>
            <a:endParaRPr lang="en-US">
              <a:cs typeface="Arial"/>
            </a:endParaRPr>
          </a:p>
          <a:p>
            <a:pPr>
              <a:spcAft>
                <a:spcPts val="1200"/>
              </a:spcAft>
              <a:buClr>
                <a:srgbClr val="05C3DE"/>
              </a:buClr>
            </a:pPr>
            <a:r>
              <a:rPr lang="en-US" sz="2400" b="1">
                <a:solidFill>
                  <a:schemeClr val="accent1"/>
                </a:solidFill>
                <a:cs typeface="Arial"/>
              </a:rPr>
              <a:t>Step 2:</a:t>
            </a:r>
            <a:r>
              <a:rPr lang="en-US" sz="2400">
                <a:solidFill>
                  <a:srgbClr val="4F4F4F"/>
                </a:solidFill>
                <a:cs typeface="Arial"/>
              </a:rPr>
              <a:t> Build Personalized Action Plan</a:t>
            </a:r>
            <a:endParaRPr lang="en-US" sz="2400" dirty="0">
              <a:solidFill>
                <a:srgbClr val="4F4F4F"/>
              </a:solidFill>
              <a:cs typeface="Arial"/>
            </a:endParaRPr>
          </a:p>
          <a:p>
            <a:pPr>
              <a:spcAft>
                <a:spcPts val="1200"/>
              </a:spcAft>
              <a:buClr>
                <a:srgbClr val="05C3DE"/>
              </a:buClr>
            </a:pPr>
            <a:r>
              <a:rPr lang="en-US" sz="2400" b="1">
                <a:solidFill>
                  <a:schemeClr val="accent1"/>
                </a:solidFill>
                <a:cs typeface="Arial"/>
              </a:rPr>
              <a:t>Step 3:</a:t>
            </a:r>
            <a:r>
              <a:rPr lang="en-US" sz="2400">
                <a:solidFill>
                  <a:srgbClr val="4F4F4F"/>
                </a:solidFill>
                <a:cs typeface="Arial"/>
              </a:rPr>
              <a:t> Assess Retirement Spending Needs</a:t>
            </a:r>
            <a:endParaRPr lang="en-US" sz="2400" dirty="0">
              <a:solidFill>
                <a:srgbClr val="4F4F4F"/>
              </a:solidFill>
              <a:cs typeface="Arial"/>
            </a:endParaRPr>
          </a:p>
        </p:txBody>
      </p:sp>
      <p:pic>
        <p:nvPicPr>
          <p:cNvPr id="5" name="Picture 3">
            <a:extLst>
              <a:ext uri="{FF2B5EF4-FFF2-40B4-BE49-F238E27FC236}">
                <a16:creationId xmlns:a16="http://schemas.microsoft.com/office/drawing/2014/main" id="{62CF2572-79AC-EE48-A03B-2D6C05B9932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1305" y="1298782"/>
            <a:ext cx="3692104" cy="4778018"/>
          </a:xfrm>
          <a:prstGeom prst="rect">
            <a:avLst/>
          </a:prstGeom>
          <a:ln>
            <a:solidFill>
              <a:srgbClr val="CECECE"/>
            </a:solidFill>
          </a:ln>
          <a:effectLst>
            <a:outerShdw blurRad="50800" dist="38100" dir="8100000" algn="tr" rotWithShape="0">
              <a:prstClr val="black">
                <a:alpha val="20000"/>
              </a:prstClr>
            </a:outerShdw>
          </a:effectLst>
        </p:spPr>
      </p:pic>
    </p:spTree>
    <p:extLst>
      <p:ext uri="{BB962C8B-B14F-4D97-AF65-F5344CB8AC3E}">
        <p14:creationId xmlns:p14="http://schemas.microsoft.com/office/powerpoint/2010/main" val="40076783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B3EB-C779-45D7-B2A0-5EDC0BE6576C}"/>
              </a:ext>
            </a:extLst>
          </p:cNvPr>
          <p:cNvSpPr>
            <a:spLocks noGrp="1"/>
          </p:cNvSpPr>
          <p:nvPr>
            <p:ph type="title"/>
          </p:nvPr>
        </p:nvSpPr>
        <p:spPr/>
        <p:txBody>
          <a:bodyPr lIns="91440" tIns="45720" rIns="91440" bIns="45720" anchor="ctr"/>
          <a:lstStyle/>
          <a:p>
            <a:r>
              <a:rPr lang="en-US"/>
              <a:t>Visualize Retirement eWorkbook </a:t>
            </a:r>
            <a:endParaRPr lang="en-US" dirty="0"/>
          </a:p>
        </p:txBody>
      </p:sp>
      <p:sp>
        <p:nvSpPr>
          <p:cNvPr id="8" name="Rectangle 7">
            <a:extLst>
              <a:ext uri="{FF2B5EF4-FFF2-40B4-BE49-F238E27FC236}">
                <a16:creationId xmlns:a16="http://schemas.microsoft.com/office/drawing/2014/main" id="{C917356E-D0CC-459D-B119-6AEC781A0D5F}"/>
              </a:ext>
            </a:extLst>
          </p:cNvPr>
          <p:cNvSpPr/>
          <p:nvPr/>
        </p:nvSpPr>
        <p:spPr>
          <a:xfrm>
            <a:off x="6092879" y="2675977"/>
            <a:ext cx="4906254" cy="1508105"/>
          </a:xfrm>
          <a:prstGeom prst="rect">
            <a:avLst/>
          </a:prstGeom>
        </p:spPr>
        <p:txBody>
          <a:bodyPr wrap="square" lIns="91440" tIns="45720" rIns="91440" bIns="45720" anchor="t">
            <a:spAutoFit/>
          </a:bodyPr>
          <a:lstStyle/>
          <a:p>
            <a:pPr marL="342900" indent="-342900">
              <a:spcAft>
                <a:spcPts val="1200"/>
              </a:spcAft>
              <a:buClr>
                <a:srgbClr val="05C3DE"/>
              </a:buClr>
              <a:buFont typeface="Wingdings"/>
              <a:buChar char="§"/>
            </a:pPr>
            <a:r>
              <a:rPr lang="en-US" sz="2400">
                <a:solidFill>
                  <a:srgbClr val="4F4F4F"/>
                </a:solidFill>
                <a:ea typeface="+mn-lt"/>
                <a:cs typeface="+mn-lt"/>
              </a:rPr>
              <a:t>Access to data insights</a:t>
            </a:r>
            <a:endParaRPr lang="en-US" sz="2400" dirty="0">
              <a:solidFill>
                <a:srgbClr val="000000"/>
              </a:solidFill>
              <a:ea typeface="+mn-lt"/>
              <a:cs typeface="+mn-lt"/>
            </a:endParaRPr>
          </a:p>
          <a:p>
            <a:pPr marL="342900" indent="-342900">
              <a:spcAft>
                <a:spcPts val="1200"/>
              </a:spcAft>
              <a:buClr>
                <a:srgbClr val="05C3DE"/>
              </a:buClr>
              <a:buFont typeface="Wingdings"/>
              <a:buChar char="§"/>
            </a:pPr>
            <a:r>
              <a:rPr lang="en-US" sz="2400">
                <a:solidFill>
                  <a:srgbClr val="4F4F4F"/>
                </a:solidFill>
                <a:ea typeface="+mn-lt"/>
                <a:cs typeface="+mn-lt"/>
              </a:rPr>
              <a:t>Provides reporting capabilities</a:t>
            </a:r>
            <a:endParaRPr lang="en-US" sz="2400" dirty="0">
              <a:ea typeface="+mn-lt"/>
              <a:cs typeface="+mn-lt"/>
            </a:endParaRPr>
          </a:p>
          <a:p>
            <a:pPr marL="342900" indent="-342900">
              <a:spcAft>
                <a:spcPts val="1200"/>
              </a:spcAft>
              <a:buClr>
                <a:srgbClr val="05C3DE"/>
              </a:buClr>
              <a:buFont typeface="Wingdings"/>
              <a:buChar char="§"/>
            </a:pPr>
            <a:r>
              <a:rPr lang="en-US" sz="2400">
                <a:solidFill>
                  <a:srgbClr val="4F4F4F"/>
                </a:solidFill>
                <a:cs typeface="Arial"/>
              </a:rPr>
              <a:t>Facilitates virtual engagements</a:t>
            </a:r>
            <a:endParaRPr lang="en-US" sz="2400" dirty="0">
              <a:solidFill>
                <a:srgbClr val="4F4F4F"/>
              </a:solidFill>
              <a:cs typeface="Arial"/>
            </a:endParaRPr>
          </a:p>
        </p:txBody>
      </p:sp>
      <p:pic>
        <p:nvPicPr>
          <p:cNvPr id="6" name="Picture 3">
            <a:extLst>
              <a:ext uri="{FF2B5EF4-FFF2-40B4-BE49-F238E27FC236}">
                <a16:creationId xmlns:a16="http://schemas.microsoft.com/office/drawing/2014/main" id="{62C6A096-92F1-0A4A-B26C-3C34A6B076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1305" y="1298782"/>
            <a:ext cx="3692104" cy="4778018"/>
          </a:xfrm>
          <a:prstGeom prst="rect">
            <a:avLst/>
          </a:prstGeom>
          <a:ln>
            <a:solidFill>
              <a:srgbClr val="CECECE"/>
            </a:solidFill>
          </a:ln>
          <a:effectLst>
            <a:outerShdw blurRad="50800" dist="38100" dir="8100000" algn="tr" rotWithShape="0">
              <a:prstClr val="black">
                <a:alpha val="20000"/>
              </a:prstClr>
            </a:outerShdw>
          </a:effectLst>
        </p:spPr>
      </p:pic>
      <p:pic>
        <p:nvPicPr>
          <p:cNvPr id="4" name="Picture 6">
            <a:extLst>
              <a:ext uri="{FF2B5EF4-FFF2-40B4-BE49-F238E27FC236}">
                <a16:creationId xmlns:a16="http://schemas.microsoft.com/office/drawing/2014/main" id="{FC82BD42-F7FE-4E1C-96B3-DF81CBD72F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4580" y="1708293"/>
            <a:ext cx="3945783" cy="4519716"/>
          </a:xfrm>
          <a:prstGeom prst="rect">
            <a:avLst/>
          </a:prstGeom>
          <a:ln>
            <a:solidFill>
              <a:srgbClr val="CECECE"/>
            </a:solidFill>
          </a:ln>
          <a:effectLst>
            <a:outerShdw blurRad="50800" dist="38100" dir="8100000" algn="tr" rotWithShape="0">
              <a:prstClr val="black">
                <a:alpha val="20000"/>
              </a:prstClr>
            </a:outerShdw>
          </a:effectLst>
        </p:spPr>
      </p:pic>
    </p:spTree>
    <p:extLst>
      <p:ext uri="{BB962C8B-B14F-4D97-AF65-F5344CB8AC3E}">
        <p14:creationId xmlns:p14="http://schemas.microsoft.com/office/powerpoint/2010/main" val="2063345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3B682-CCF7-244C-A177-0997EC2E6E84}"/>
              </a:ext>
            </a:extLst>
          </p:cNvPr>
          <p:cNvSpPr>
            <a:spLocks noGrp="1"/>
          </p:cNvSpPr>
          <p:nvPr>
            <p:ph type="title"/>
          </p:nvPr>
        </p:nvSpPr>
        <p:spPr/>
        <p:txBody>
          <a:bodyPr lIns="91440" tIns="45720" rIns="91440" bIns="45720" anchor="ctr"/>
          <a:lstStyle/>
          <a:p>
            <a:r>
              <a:rPr lang="en-US" dirty="0"/>
              <a:t>Resources</a:t>
            </a:r>
            <a:r>
              <a:rPr lang="en-US"/>
              <a:t> for Preretirees</a:t>
            </a:r>
            <a:endParaRPr lang="en-US" dirty="0"/>
          </a:p>
        </p:txBody>
      </p:sp>
      <p:pic>
        <p:nvPicPr>
          <p:cNvPr id="8" name="Picture 7">
            <a:extLst>
              <a:ext uri="{FF2B5EF4-FFF2-40B4-BE49-F238E27FC236}">
                <a16:creationId xmlns:a16="http://schemas.microsoft.com/office/drawing/2014/main" id="{A0F73B2C-3B27-1E49-A6A1-532367D835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66562" y="2511658"/>
            <a:ext cx="1766455" cy="2286000"/>
          </a:xfrm>
          <a:prstGeom prst="rect">
            <a:avLst/>
          </a:prstGeom>
          <a:ln>
            <a:solidFill>
              <a:srgbClr val="CECECE"/>
            </a:solidFill>
          </a:ln>
          <a:effectLst>
            <a:outerShdw blurRad="50800" dist="38100" dir="8100000" algn="tr" rotWithShape="0">
              <a:prstClr val="black">
                <a:alpha val="20000"/>
              </a:prstClr>
            </a:outerShdw>
          </a:effectLst>
        </p:spPr>
      </p:pic>
      <p:sp>
        <p:nvSpPr>
          <p:cNvPr id="5" name="TextBox 4">
            <a:extLst>
              <a:ext uri="{FF2B5EF4-FFF2-40B4-BE49-F238E27FC236}">
                <a16:creationId xmlns:a16="http://schemas.microsoft.com/office/drawing/2014/main" id="{73ACD0AF-4F60-0146-94B8-DEB6BA972618}"/>
              </a:ext>
            </a:extLst>
          </p:cNvPr>
          <p:cNvSpPr txBox="1"/>
          <p:nvPr/>
        </p:nvSpPr>
        <p:spPr>
          <a:xfrm>
            <a:off x="900022" y="1769224"/>
            <a:ext cx="3170774" cy="553998"/>
          </a:xfrm>
          <a:prstGeom prst="rect">
            <a:avLst/>
          </a:prstGeom>
          <a:noFill/>
        </p:spPr>
        <p:txBody>
          <a:bodyPr wrap="square" lIns="0" tIns="0" rIns="0" bIns="0" rtlCol="0" anchor="t">
            <a:spAutoFit/>
          </a:bodyPr>
          <a:lstStyle/>
          <a:p>
            <a:pPr>
              <a:spcAft>
                <a:spcPts val="1000"/>
              </a:spcAft>
              <a:buClr>
                <a:schemeClr val="accent2"/>
              </a:buClr>
            </a:pPr>
            <a:r>
              <a:rPr lang="en-US" sz="1800" dirty="0" err="1">
                <a:solidFill>
                  <a:srgbClr val="4F4F4F"/>
                </a:solidFill>
              </a:rPr>
              <a:t>Preretiree</a:t>
            </a:r>
            <a:r>
              <a:rPr lang="en-US" sz="1800" dirty="0">
                <a:solidFill>
                  <a:srgbClr val="4F4F4F"/>
                </a:solidFill>
              </a:rPr>
              <a:t> workshop</a:t>
            </a:r>
            <a:br>
              <a:rPr lang="en-US" sz="1800" dirty="0">
                <a:solidFill>
                  <a:srgbClr val="4F4F4F"/>
                </a:solidFill>
              </a:rPr>
            </a:br>
            <a:r>
              <a:rPr lang="en-US" sz="1800" dirty="0">
                <a:solidFill>
                  <a:srgbClr val="4F4F4F"/>
                </a:solidFill>
              </a:rPr>
              <a:t>(and Workbook/</a:t>
            </a:r>
            <a:r>
              <a:rPr lang="en-US" sz="1800" dirty="0" err="1">
                <a:solidFill>
                  <a:srgbClr val="4F4F4F"/>
                </a:solidFill>
              </a:rPr>
              <a:t>eWorkbook</a:t>
            </a:r>
            <a:r>
              <a:rPr lang="en-US" sz="1800" dirty="0">
                <a:solidFill>
                  <a:srgbClr val="4F4F4F"/>
                </a:solidFill>
              </a:rPr>
              <a:t>)</a:t>
            </a:r>
          </a:p>
        </p:txBody>
      </p:sp>
      <p:sp>
        <p:nvSpPr>
          <p:cNvPr id="12" name="TextBox 11">
            <a:extLst>
              <a:ext uri="{FF2B5EF4-FFF2-40B4-BE49-F238E27FC236}">
                <a16:creationId xmlns:a16="http://schemas.microsoft.com/office/drawing/2014/main" id="{90C60FE4-5793-1C47-B53A-C44E2605B2CF}"/>
              </a:ext>
            </a:extLst>
          </p:cNvPr>
          <p:cNvSpPr txBox="1"/>
          <p:nvPr/>
        </p:nvSpPr>
        <p:spPr>
          <a:xfrm>
            <a:off x="4554083" y="1769224"/>
            <a:ext cx="1766455" cy="553998"/>
          </a:xfrm>
          <a:prstGeom prst="rect">
            <a:avLst/>
          </a:prstGeom>
          <a:noFill/>
        </p:spPr>
        <p:txBody>
          <a:bodyPr wrap="square" lIns="0" tIns="0" rIns="0" bIns="0" rtlCol="0">
            <a:spAutoFit/>
          </a:bodyPr>
          <a:lstStyle/>
          <a:p>
            <a:pPr>
              <a:buClr>
                <a:schemeClr val="accent2"/>
              </a:buClr>
            </a:pPr>
            <a:r>
              <a:rPr lang="en-US" sz="1800" dirty="0">
                <a:solidFill>
                  <a:srgbClr val="4F4F4F"/>
                </a:solidFill>
              </a:rPr>
              <a:t>Nonfinancial</a:t>
            </a:r>
          </a:p>
          <a:p>
            <a:pPr>
              <a:buClr>
                <a:schemeClr val="accent2"/>
              </a:buClr>
            </a:pPr>
            <a:r>
              <a:rPr lang="en-US" sz="1800" dirty="0">
                <a:solidFill>
                  <a:srgbClr val="4F4F4F"/>
                </a:solidFill>
              </a:rPr>
              <a:t>checklist</a:t>
            </a:r>
          </a:p>
        </p:txBody>
      </p:sp>
      <p:sp>
        <p:nvSpPr>
          <p:cNvPr id="14" name="TextBox 13">
            <a:extLst>
              <a:ext uri="{FF2B5EF4-FFF2-40B4-BE49-F238E27FC236}">
                <a16:creationId xmlns:a16="http://schemas.microsoft.com/office/drawing/2014/main" id="{0D8C82FB-B414-9943-A5D8-9F3643AAF31A}"/>
              </a:ext>
            </a:extLst>
          </p:cNvPr>
          <p:cNvSpPr txBox="1"/>
          <p:nvPr/>
        </p:nvSpPr>
        <p:spPr>
          <a:xfrm>
            <a:off x="6766562" y="1769224"/>
            <a:ext cx="1766455" cy="553998"/>
          </a:xfrm>
          <a:prstGeom prst="rect">
            <a:avLst/>
          </a:prstGeom>
          <a:noFill/>
        </p:spPr>
        <p:txBody>
          <a:bodyPr wrap="square" lIns="0" tIns="0" rIns="0" bIns="0" rtlCol="0">
            <a:spAutoFit/>
          </a:bodyPr>
          <a:lstStyle/>
          <a:p>
            <a:pPr>
              <a:buClr>
                <a:schemeClr val="accent2"/>
              </a:buClr>
            </a:pPr>
            <a:r>
              <a:rPr lang="en-US" sz="1800" dirty="0">
                <a:solidFill>
                  <a:srgbClr val="4F4F4F"/>
                </a:solidFill>
              </a:rPr>
              <a:t>Conversation starters</a:t>
            </a:r>
          </a:p>
        </p:txBody>
      </p:sp>
      <p:pic>
        <p:nvPicPr>
          <p:cNvPr id="4" name="Picture 3">
            <a:extLst>
              <a:ext uri="{FF2B5EF4-FFF2-40B4-BE49-F238E27FC236}">
                <a16:creationId xmlns:a16="http://schemas.microsoft.com/office/drawing/2014/main" id="{E40F69F4-C498-41E7-BC68-89BCE58F311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7030" y="2511658"/>
            <a:ext cx="1766454" cy="2285999"/>
          </a:xfrm>
          <a:prstGeom prst="rect">
            <a:avLst/>
          </a:prstGeom>
          <a:ln>
            <a:solidFill>
              <a:srgbClr val="CECECE"/>
            </a:solidFill>
          </a:ln>
          <a:effectLst>
            <a:outerShdw blurRad="50800" dist="38100" dir="8100000" algn="tr" rotWithShape="0">
              <a:prstClr val="black">
                <a:alpha val="20000"/>
              </a:prstClr>
            </a:outerShdw>
          </a:effectLst>
        </p:spPr>
      </p:pic>
      <p:pic>
        <p:nvPicPr>
          <p:cNvPr id="2" name="Picture 6" descr="Text, application&#10;&#10;Description automatically generated">
            <a:extLst>
              <a:ext uri="{FF2B5EF4-FFF2-40B4-BE49-F238E27FC236}">
                <a16:creationId xmlns:a16="http://schemas.microsoft.com/office/drawing/2014/main" id="{831684D8-210E-4815-A84A-3A79ADF758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0443" y="3091711"/>
            <a:ext cx="1764792" cy="2043643"/>
          </a:xfrm>
          <a:prstGeom prst="rect">
            <a:avLst/>
          </a:prstGeom>
          <a:ln>
            <a:solidFill>
              <a:srgbClr val="CECECE"/>
            </a:solidFill>
          </a:ln>
          <a:effectLst>
            <a:outerShdw blurRad="50800" dist="38100" dir="8100000" algn="tr" rotWithShape="0">
              <a:prstClr val="black">
                <a:alpha val="20000"/>
              </a:prstClr>
            </a:outerShdw>
          </a:effectLst>
        </p:spPr>
      </p:pic>
      <p:pic>
        <p:nvPicPr>
          <p:cNvPr id="11" name="Picture 10">
            <a:extLst>
              <a:ext uri="{FF2B5EF4-FFF2-40B4-BE49-F238E27FC236}">
                <a16:creationId xmlns:a16="http://schemas.microsoft.com/office/drawing/2014/main" id="{CA47D75C-D768-794C-B301-1E0BA7A5515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258909" y="3868318"/>
            <a:ext cx="2849149" cy="1602647"/>
          </a:xfrm>
          <a:prstGeom prst="rect">
            <a:avLst/>
          </a:prstGeom>
          <a:ln>
            <a:solidFill>
              <a:srgbClr val="CECECE"/>
            </a:solidFill>
          </a:ln>
          <a:effectLst>
            <a:outerShdw blurRad="50800" dist="38100" dir="8100000" algn="tr" rotWithShape="0">
              <a:prstClr val="black">
                <a:alpha val="20000"/>
              </a:prstClr>
            </a:outerShdw>
          </a:effectLst>
        </p:spPr>
      </p:pic>
      <p:sp>
        <p:nvSpPr>
          <p:cNvPr id="13" name="TextBox 12">
            <a:extLst>
              <a:ext uri="{FF2B5EF4-FFF2-40B4-BE49-F238E27FC236}">
                <a16:creationId xmlns:a16="http://schemas.microsoft.com/office/drawing/2014/main" id="{8E4271D2-BD2B-2A4D-8707-88CC5E39F7F9}"/>
              </a:ext>
            </a:extLst>
          </p:cNvPr>
          <p:cNvSpPr txBox="1"/>
          <p:nvPr/>
        </p:nvSpPr>
        <p:spPr>
          <a:xfrm>
            <a:off x="8979043" y="1461447"/>
            <a:ext cx="2706989" cy="830997"/>
          </a:xfrm>
          <a:prstGeom prst="rect">
            <a:avLst/>
          </a:prstGeom>
          <a:noFill/>
        </p:spPr>
        <p:txBody>
          <a:bodyPr wrap="square" lIns="0" tIns="0" rIns="0" bIns="0" rtlCol="0">
            <a:spAutoFit/>
          </a:bodyPr>
          <a:lstStyle/>
          <a:p>
            <a:pPr>
              <a:buClr>
                <a:schemeClr val="accent2"/>
              </a:buClr>
            </a:pPr>
            <a:r>
              <a:rPr lang="en-US" sz="1800" dirty="0">
                <a:solidFill>
                  <a:srgbClr val="4F4F4F"/>
                </a:solidFill>
              </a:rPr>
              <a:t>Building a Bridge From Retirement Vision to Retirement Income</a:t>
            </a:r>
          </a:p>
        </p:txBody>
      </p:sp>
      <p:pic>
        <p:nvPicPr>
          <p:cNvPr id="15" name="Picture 14">
            <a:extLst>
              <a:ext uri="{FF2B5EF4-FFF2-40B4-BE49-F238E27FC236}">
                <a16:creationId xmlns:a16="http://schemas.microsoft.com/office/drawing/2014/main" id="{24A3D11D-CD42-124D-BAB2-A1CE9FEF7AB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79043" y="2511658"/>
            <a:ext cx="1766454" cy="2286000"/>
          </a:xfrm>
          <a:prstGeom prst="rect">
            <a:avLst/>
          </a:prstGeom>
          <a:ln>
            <a:solidFill>
              <a:srgbClr val="CECECE"/>
            </a:solidFill>
          </a:ln>
          <a:effectLst>
            <a:outerShdw blurRad="50800" dist="38100" dir="8100000" algn="tr" rotWithShape="0">
              <a:prstClr val="black">
                <a:alpha val="20000"/>
              </a:prstClr>
            </a:outerShdw>
          </a:effectLst>
        </p:spPr>
      </p:pic>
      <p:pic>
        <p:nvPicPr>
          <p:cNvPr id="16" name="Picture 15">
            <a:extLst>
              <a:ext uri="{FF2B5EF4-FFF2-40B4-BE49-F238E27FC236}">
                <a16:creationId xmlns:a16="http://schemas.microsoft.com/office/drawing/2014/main" id="{AF7352EC-8C25-304D-BE35-58570277579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406618" y="3184965"/>
            <a:ext cx="1766454" cy="2286000"/>
          </a:xfrm>
          <a:prstGeom prst="rect">
            <a:avLst/>
          </a:prstGeom>
          <a:ln>
            <a:solidFill>
              <a:srgbClr val="CECECE"/>
            </a:solidFill>
          </a:ln>
          <a:effectLst>
            <a:outerShdw blurRad="50800" dist="38100" dir="8100000" algn="tr" rotWithShape="0">
              <a:prstClr val="black">
                <a:alpha val="20000"/>
              </a:prstClr>
            </a:outerShdw>
          </a:effectLst>
        </p:spPr>
      </p:pic>
      <p:pic>
        <p:nvPicPr>
          <p:cNvPr id="6" name="Picture 8">
            <a:extLst>
              <a:ext uri="{FF2B5EF4-FFF2-40B4-BE49-F238E27FC236}">
                <a16:creationId xmlns:a16="http://schemas.microsoft.com/office/drawing/2014/main" id="{96472BBB-44FD-4932-A91C-3A8747B777A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607174" y="2508700"/>
            <a:ext cx="1755575" cy="2271921"/>
          </a:xfrm>
          <a:prstGeom prst="rect">
            <a:avLst/>
          </a:prstGeom>
          <a:ln>
            <a:solidFill>
              <a:srgbClr val="CECECE"/>
            </a:solidFill>
          </a:ln>
          <a:effectLst>
            <a:outerShdw blurRad="50800" dist="38100" dir="8100000" algn="tr" rotWithShape="0">
              <a:prstClr val="black">
                <a:alpha val="20000"/>
              </a:prstClr>
            </a:outerShdw>
          </a:effectLst>
        </p:spPr>
      </p:pic>
    </p:spTree>
    <p:extLst>
      <p:ext uri="{BB962C8B-B14F-4D97-AF65-F5344CB8AC3E}">
        <p14:creationId xmlns:p14="http://schemas.microsoft.com/office/powerpoint/2010/main" val="449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3B682-CCF7-244C-A177-0997EC2E6E84}"/>
              </a:ext>
            </a:extLst>
          </p:cNvPr>
          <p:cNvSpPr>
            <a:spLocks noGrp="1"/>
          </p:cNvSpPr>
          <p:nvPr>
            <p:ph type="title"/>
          </p:nvPr>
        </p:nvSpPr>
        <p:spPr/>
        <p:txBody>
          <a:bodyPr lIns="91440" tIns="45720" rIns="91440" bIns="45720" anchor="ctr"/>
          <a:lstStyle/>
          <a:p>
            <a:r>
              <a:rPr lang="en-US" dirty="0"/>
              <a:t>Additional Resources</a:t>
            </a:r>
          </a:p>
        </p:txBody>
      </p:sp>
      <p:pic>
        <p:nvPicPr>
          <p:cNvPr id="35" name="Picture 34">
            <a:extLst>
              <a:ext uri="{FF2B5EF4-FFF2-40B4-BE49-F238E27FC236}">
                <a16:creationId xmlns:a16="http://schemas.microsoft.com/office/drawing/2014/main" id="{90FEF339-065D-3646-80C6-5E05D0D96A1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83917" y="2125859"/>
            <a:ext cx="2755668" cy="3566158"/>
          </a:xfrm>
          <a:prstGeom prst="rect">
            <a:avLst/>
          </a:prstGeom>
          <a:ln>
            <a:solidFill>
              <a:srgbClr val="CECECE"/>
            </a:solidFill>
          </a:ln>
          <a:effectLst>
            <a:outerShdw blurRad="50800" dist="38100" dir="8100000" algn="tr" rotWithShape="0">
              <a:prstClr val="black">
                <a:alpha val="20000"/>
              </a:prstClr>
            </a:outerShdw>
          </a:effectLst>
        </p:spPr>
      </p:pic>
      <p:sp>
        <p:nvSpPr>
          <p:cNvPr id="9" name="TextBox 8">
            <a:extLst>
              <a:ext uri="{FF2B5EF4-FFF2-40B4-BE49-F238E27FC236}">
                <a16:creationId xmlns:a16="http://schemas.microsoft.com/office/drawing/2014/main" id="{67264BDE-2C36-7742-973B-689F91CCDAEB}"/>
              </a:ext>
            </a:extLst>
          </p:cNvPr>
          <p:cNvSpPr txBox="1"/>
          <p:nvPr/>
        </p:nvSpPr>
        <p:spPr>
          <a:xfrm>
            <a:off x="2093709" y="1672658"/>
            <a:ext cx="2601141" cy="307777"/>
          </a:xfrm>
          <a:prstGeom prst="rect">
            <a:avLst/>
          </a:prstGeom>
          <a:noFill/>
        </p:spPr>
        <p:txBody>
          <a:bodyPr wrap="square" lIns="0" tIns="0" rIns="0" bIns="0" rtlCol="0">
            <a:spAutoFit/>
          </a:bodyPr>
          <a:lstStyle/>
          <a:p>
            <a:pPr>
              <a:spcAft>
                <a:spcPts val="1000"/>
              </a:spcAft>
              <a:buClr>
                <a:schemeClr val="accent2"/>
              </a:buClr>
            </a:pPr>
            <a:r>
              <a:rPr lang="en-US" sz="2000" dirty="0">
                <a:solidFill>
                  <a:srgbClr val="4F4F4F"/>
                </a:solidFill>
              </a:rPr>
              <a:t>Presentation</a:t>
            </a:r>
          </a:p>
        </p:txBody>
      </p:sp>
      <p:sp>
        <p:nvSpPr>
          <p:cNvPr id="10" name="TextBox 9">
            <a:extLst>
              <a:ext uri="{FF2B5EF4-FFF2-40B4-BE49-F238E27FC236}">
                <a16:creationId xmlns:a16="http://schemas.microsoft.com/office/drawing/2014/main" id="{ED966E6D-8EE0-6641-9BC0-B5C1D419C886}"/>
              </a:ext>
            </a:extLst>
          </p:cNvPr>
          <p:cNvSpPr txBox="1"/>
          <p:nvPr/>
        </p:nvSpPr>
        <p:spPr>
          <a:xfrm>
            <a:off x="6783918" y="1672658"/>
            <a:ext cx="2601141" cy="307777"/>
          </a:xfrm>
          <a:prstGeom prst="rect">
            <a:avLst/>
          </a:prstGeom>
          <a:noFill/>
        </p:spPr>
        <p:txBody>
          <a:bodyPr wrap="square" lIns="0" tIns="0" rIns="0" bIns="0" rtlCol="0">
            <a:spAutoFit/>
          </a:bodyPr>
          <a:lstStyle/>
          <a:p>
            <a:pPr>
              <a:spcAft>
                <a:spcPts val="1000"/>
              </a:spcAft>
              <a:buClr>
                <a:schemeClr val="accent2"/>
              </a:buClr>
            </a:pPr>
            <a:r>
              <a:rPr lang="en-US" sz="2000" dirty="0">
                <a:solidFill>
                  <a:srgbClr val="4F4F4F"/>
                </a:solidFill>
              </a:rPr>
              <a:t>Program Guide</a:t>
            </a:r>
          </a:p>
        </p:txBody>
      </p:sp>
      <p:pic>
        <p:nvPicPr>
          <p:cNvPr id="2" name="Picture 1">
            <a:extLst>
              <a:ext uri="{FF2B5EF4-FFF2-40B4-BE49-F238E27FC236}">
                <a16:creationId xmlns:a16="http://schemas.microsoft.com/office/drawing/2014/main" id="{C743EB8A-F9F9-4914-A2E8-2D238E43274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95717" y="2125859"/>
            <a:ext cx="3897424" cy="2195678"/>
          </a:xfrm>
          <a:prstGeom prst="rect">
            <a:avLst/>
          </a:prstGeom>
          <a:ln>
            <a:solidFill>
              <a:srgbClr val="CECECE"/>
            </a:solidFill>
          </a:ln>
          <a:effectLst>
            <a:outerShdw blurRad="50800" dist="38100" dir="10800000" algn="r" rotWithShape="0">
              <a:prstClr val="black">
                <a:alpha val="20000"/>
              </a:prstClr>
            </a:outerShdw>
          </a:effectLst>
        </p:spPr>
      </p:pic>
    </p:spTree>
    <p:extLst>
      <p:ext uri="{BB962C8B-B14F-4D97-AF65-F5344CB8AC3E}">
        <p14:creationId xmlns:p14="http://schemas.microsoft.com/office/powerpoint/2010/main" val="315371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755B25-6213-7949-B640-6B79D58E394E}"/>
              </a:ext>
            </a:extLst>
          </p:cNvPr>
          <p:cNvSpPr>
            <a:spLocks noGrp="1"/>
          </p:cNvSpPr>
          <p:nvPr>
            <p:ph type="title"/>
          </p:nvPr>
        </p:nvSpPr>
        <p:spPr/>
        <p:txBody>
          <a:bodyPr/>
          <a:lstStyle/>
          <a:p>
            <a:r>
              <a:rPr lang="en-US" dirty="0"/>
              <a:t>Summary</a:t>
            </a:r>
          </a:p>
        </p:txBody>
      </p:sp>
      <p:sp>
        <p:nvSpPr>
          <p:cNvPr id="6" name="Content Placeholder 2">
            <a:extLst>
              <a:ext uri="{FF2B5EF4-FFF2-40B4-BE49-F238E27FC236}">
                <a16:creationId xmlns:a16="http://schemas.microsoft.com/office/drawing/2014/main" id="{1847613A-6475-0D4F-B436-D49F9D4BD65F}"/>
              </a:ext>
            </a:extLst>
          </p:cNvPr>
          <p:cNvSpPr txBox="1">
            <a:spLocks/>
          </p:cNvSpPr>
          <p:nvPr/>
        </p:nvSpPr>
        <p:spPr>
          <a:xfrm>
            <a:off x="914400" y="1343298"/>
            <a:ext cx="10698028" cy="4158342"/>
          </a:xfrm>
          <a:prstGeom prst="rect">
            <a:avLst/>
          </a:prstGeom>
        </p:spPr>
        <p:txBody>
          <a:bodyPr lIns="91440" tIns="45720" rIns="91440" bIns="45720" anchor="t"/>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000"/>
              </a:lnSpc>
              <a:spcBef>
                <a:spcPts val="1000"/>
              </a:spcBef>
              <a:buNone/>
            </a:pPr>
            <a:r>
              <a:rPr lang="en-US" sz="2400" b="1">
                <a:solidFill>
                  <a:schemeClr val="accent1"/>
                </a:solidFill>
              </a:rPr>
              <a:t>Why include nonfinancials</a:t>
            </a:r>
          </a:p>
          <a:p>
            <a:pPr marL="274320" indent="-274320">
              <a:lnSpc>
                <a:spcPct val="95000"/>
              </a:lnSpc>
              <a:spcBef>
                <a:spcPts val="1000"/>
              </a:spcBef>
            </a:pPr>
            <a:r>
              <a:rPr lang="en-US">
                <a:solidFill>
                  <a:srgbClr val="4F4F4F"/>
                </a:solidFill>
              </a:rPr>
              <a:t>Financial </a:t>
            </a:r>
            <a:r>
              <a:rPr lang="en-US" u="sng">
                <a:solidFill>
                  <a:srgbClr val="4F4F4F"/>
                </a:solidFill>
              </a:rPr>
              <a:t>and</a:t>
            </a:r>
            <a:r>
              <a:rPr lang="en-US">
                <a:solidFill>
                  <a:srgbClr val="4F4F4F"/>
                </a:solidFill>
              </a:rPr>
              <a:t> nonfinancial factors drive retirement happiness</a:t>
            </a:r>
          </a:p>
          <a:p>
            <a:pPr marL="274320" indent="-274320">
              <a:lnSpc>
                <a:spcPct val="95000"/>
              </a:lnSpc>
              <a:spcBef>
                <a:spcPts val="1000"/>
              </a:spcBef>
            </a:pPr>
            <a:r>
              <a:rPr lang="en-US">
                <a:solidFill>
                  <a:srgbClr val="4F4F4F"/>
                </a:solidFill>
              </a:rPr>
              <a:t>Improves your understanding of and relationship with preretirees</a:t>
            </a:r>
            <a:endParaRPr lang="en-US">
              <a:solidFill>
                <a:srgbClr val="4F4F4F"/>
              </a:solidFill>
              <a:cs typeface="Arial"/>
            </a:endParaRPr>
          </a:p>
          <a:p>
            <a:pPr marL="0" indent="0">
              <a:lnSpc>
                <a:spcPct val="95000"/>
              </a:lnSpc>
              <a:spcBef>
                <a:spcPts val="2600"/>
              </a:spcBef>
              <a:buNone/>
            </a:pPr>
            <a:r>
              <a:rPr lang="en-US" sz="2400" b="1">
                <a:solidFill>
                  <a:schemeClr val="accent1"/>
                </a:solidFill>
              </a:rPr>
              <a:t>What nonfinancials to include</a:t>
            </a:r>
            <a:endParaRPr lang="en-US">
              <a:solidFill>
                <a:schemeClr val="accent1"/>
              </a:solidFill>
            </a:endParaRPr>
          </a:p>
          <a:p>
            <a:pPr marL="274320" indent="-274320">
              <a:lnSpc>
                <a:spcPct val="95000"/>
              </a:lnSpc>
              <a:spcBef>
                <a:spcPts val="1000"/>
              </a:spcBef>
            </a:pPr>
            <a:r>
              <a:rPr lang="en-US">
                <a:solidFill>
                  <a:srgbClr val="4F4F4F"/>
                </a:solidFill>
              </a:rPr>
              <a:t>Retirement vision</a:t>
            </a:r>
            <a:endParaRPr lang="en-US">
              <a:solidFill>
                <a:srgbClr val="4F4F4F"/>
              </a:solidFill>
              <a:cs typeface="Arial"/>
            </a:endParaRPr>
          </a:p>
          <a:p>
            <a:pPr marL="274320" indent="-274320">
              <a:lnSpc>
                <a:spcPct val="95000"/>
              </a:lnSpc>
              <a:spcBef>
                <a:spcPts val="1000"/>
              </a:spcBef>
            </a:pPr>
            <a:r>
              <a:rPr lang="en-US">
                <a:solidFill>
                  <a:srgbClr val="4F4F4F"/>
                </a:solidFill>
              </a:rPr>
              <a:t>Retirement income and planning preferences </a:t>
            </a:r>
          </a:p>
          <a:p>
            <a:pPr marL="0" indent="0">
              <a:lnSpc>
                <a:spcPct val="95000"/>
              </a:lnSpc>
              <a:spcBef>
                <a:spcPts val="2600"/>
              </a:spcBef>
              <a:buNone/>
            </a:pPr>
            <a:r>
              <a:rPr lang="en-US" sz="2400" b="1">
                <a:solidFill>
                  <a:schemeClr val="accent1"/>
                </a:solidFill>
              </a:rPr>
              <a:t>How to incorporate them</a:t>
            </a:r>
            <a:endParaRPr lang="en-US">
              <a:solidFill>
                <a:schemeClr val="accent1"/>
              </a:solidFill>
              <a:cs typeface="Arial"/>
            </a:endParaRPr>
          </a:p>
          <a:p>
            <a:pPr marL="274320" indent="-274320">
              <a:lnSpc>
                <a:spcPct val="95000"/>
              </a:lnSpc>
              <a:spcBef>
                <a:spcPts val="1000"/>
              </a:spcBef>
            </a:pPr>
            <a:r>
              <a:rPr lang="en-US">
                <a:solidFill>
                  <a:srgbClr val="4F4F4F"/>
                </a:solidFill>
              </a:rPr>
              <a:t>Identify preretirees who could benefit from this program</a:t>
            </a:r>
            <a:endParaRPr lang="en-US">
              <a:solidFill>
                <a:srgbClr val="4F4F4F"/>
              </a:solidFill>
              <a:cs typeface="Arial"/>
            </a:endParaRPr>
          </a:p>
          <a:p>
            <a:pPr marL="274320" indent="-274320">
              <a:lnSpc>
                <a:spcPct val="95000"/>
              </a:lnSpc>
              <a:spcBef>
                <a:spcPts val="1000"/>
              </a:spcBef>
            </a:pPr>
            <a:r>
              <a:rPr lang="en-US">
                <a:solidFill>
                  <a:srgbClr val="4F4F4F"/>
                </a:solidFill>
                <a:cs typeface="Arial"/>
              </a:rPr>
              <a:t>Use workbook; create Personal Action Plan and Retirement Saving and Spending plan</a:t>
            </a:r>
            <a:endParaRPr lang="en-US" dirty="0">
              <a:solidFill>
                <a:srgbClr val="4F4F4F"/>
              </a:solidFill>
              <a:cs typeface="Arial"/>
            </a:endParaRPr>
          </a:p>
        </p:txBody>
      </p:sp>
    </p:spTree>
    <p:extLst>
      <p:ext uri="{BB962C8B-B14F-4D97-AF65-F5344CB8AC3E}">
        <p14:creationId xmlns:p14="http://schemas.microsoft.com/office/powerpoint/2010/main" val="128970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538" y="3066845"/>
            <a:ext cx="4829463" cy="1295292"/>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8597" y="1541507"/>
            <a:ext cx="2357223" cy="1295292"/>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5059" y="1541507"/>
            <a:ext cx="3997257" cy="1295292"/>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7" name="Group 126">
            <a:extLst>
              <a:ext uri="{FF2B5EF4-FFF2-40B4-BE49-F238E27FC236}">
                <a16:creationId xmlns:a16="http://schemas.microsoft.com/office/drawing/2014/main" id="{7909EC9D-9D75-6E4C-9AF1-47DEC528E22E}"/>
              </a:ext>
            </a:extLst>
          </p:cNvPr>
          <p:cNvGrpSpPr/>
          <p:nvPr/>
        </p:nvGrpSpPr>
        <p:grpSpPr>
          <a:xfrm>
            <a:off x="6354964" y="3071236"/>
            <a:ext cx="4480856" cy="1295292"/>
            <a:chOff x="2244" y="1909380"/>
            <a:chExt cx="4480856" cy="1295292"/>
          </a:xfrm>
          <a:effectLst>
            <a:outerShdw dist="101600" dir="8580000" algn="tr" rotWithShape="0">
              <a:prstClr val="black">
                <a:alpha val="10000"/>
              </a:prstClr>
            </a:outerShdw>
          </a:effectLst>
        </p:grpSpPr>
        <p:sp>
          <p:nvSpPr>
            <p:cNvPr id="128" name="Rectangle 127">
              <a:extLst>
                <a:ext uri="{FF2B5EF4-FFF2-40B4-BE49-F238E27FC236}">
                  <a16:creationId xmlns:a16="http://schemas.microsoft.com/office/drawing/2014/main" id="{08FBDEB2-92F6-5346-A24E-13E83FC25002}"/>
                </a:ext>
              </a:extLst>
            </p:cNvPr>
            <p:cNvSpPr/>
            <p:nvPr/>
          </p:nvSpPr>
          <p:spPr>
            <a:xfrm>
              <a:off x="2244" y="1909380"/>
              <a:ext cx="4480856"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Volunteering</a:t>
              </a:r>
            </a:p>
          </p:txBody>
        </p:sp>
        <p:sp>
          <p:nvSpPr>
            <p:cNvPr id="129" name="Triangle 128">
              <a:extLst>
                <a:ext uri="{FF2B5EF4-FFF2-40B4-BE49-F238E27FC236}">
                  <a16:creationId xmlns:a16="http://schemas.microsoft.com/office/drawing/2014/main" id="{C8461595-3AC5-2247-BA72-DAF9A08941F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538" y="1541507"/>
            <a:ext cx="2481241" cy="1295292"/>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spTree>
    <p:extLst>
      <p:ext uri="{BB962C8B-B14F-4D97-AF65-F5344CB8AC3E}">
        <p14:creationId xmlns:p14="http://schemas.microsoft.com/office/powerpoint/2010/main" val="1339693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p:txBody>
          <a:bodyPr/>
          <a:lstStyle/>
          <a:p>
            <a:r>
              <a:rPr lang="en-US" dirty="0"/>
              <a:t>Important Information</a:t>
            </a:r>
          </a:p>
        </p:txBody>
      </p:sp>
      <p:sp>
        <p:nvSpPr>
          <p:cNvPr id="3" name="Content Placeholder 2">
            <a:extLst>
              <a:ext uri="{FF2B5EF4-FFF2-40B4-BE49-F238E27FC236}">
                <a16:creationId xmlns:a16="http://schemas.microsoft.com/office/drawing/2014/main" id="{944A19B2-9220-614D-B4FD-34A11E439844}"/>
              </a:ext>
            </a:extLst>
          </p:cNvPr>
          <p:cNvSpPr>
            <a:spLocks noGrp="1"/>
          </p:cNvSpPr>
          <p:nvPr>
            <p:ph idx="4294967295"/>
          </p:nvPr>
        </p:nvSpPr>
        <p:spPr>
          <a:xfrm>
            <a:off x="917030" y="1216504"/>
            <a:ext cx="10210800" cy="4876800"/>
          </a:xfrm>
          <a:prstGeom prst="rect">
            <a:avLst/>
          </a:prstGeom>
        </p:spPr>
        <p:txBody>
          <a:bodyPr lIns="91440" tIns="45720" rIns="91440" bIns="45720" anchor="t"/>
          <a:lstStyle/>
          <a:p>
            <a:pPr marL="0" indent="0">
              <a:spcBef>
                <a:spcPts val="1200"/>
              </a:spcBef>
              <a:buNone/>
            </a:pPr>
            <a:r>
              <a:rPr lang="en-US" sz="1050" dirty="0"/>
              <a:t>This material is provided for general and educational purposes only, and not intended to provide legal, tax or investment advice. This material does not provide recommendations concerning investments, investment strategies or account types; and not intended to suggest any particular investment action is appropriate for you. Please consider your own circumstances before making an investment decision.</a:t>
            </a:r>
          </a:p>
          <a:p>
            <a:pPr marL="0" indent="0">
              <a:spcBef>
                <a:spcPts val="1200"/>
              </a:spcBef>
              <a:buNone/>
            </a:pPr>
            <a:r>
              <a:rPr lang="en-US" sz="1050" dirty="0"/>
              <a:t>The material does not constitute a distribution, an offer, an invitation, a personal or general recommendation or solicitation to sell or buy any securities in any jurisdiction or to conduct any particular investment activity. </a:t>
            </a:r>
          </a:p>
          <a:p>
            <a:pPr marL="0" indent="0">
              <a:spcBef>
                <a:spcPts val="1200"/>
              </a:spcBef>
              <a:buNone/>
            </a:pPr>
            <a:r>
              <a:rPr lang="en-US" sz="1050" dirty="0"/>
              <a:t>Information and opinions presented have been obtained or derived from sources believed to be reliable and current; however, we cannot guarantee the sources’ accuracy or completeness. There is no guarantee that any forecasts made will come to pass. The views contained herein are as of the date noted on the material and are subject to change without notice; these views may differ from those of other T. Rowe Price group companies and/or associates. Under no circumstances should the material, in whole or in part, be copied or redistributed without consent from T. Rowe Price.</a:t>
            </a:r>
          </a:p>
          <a:p>
            <a:pPr marL="0" indent="0">
              <a:spcBef>
                <a:spcPts val="1200"/>
              </a:spcBef>
              <a:buNone/>
            </a:pPr>
            <a:r>
              <a:rPr lang="en-US" sz="1050" dirty="0"/>
              <a:t>Unless indicated otherwise the source of all market data is T. Rowe Price.</a:t>
            </a:r>
          </a:p>
          <a:p>
            <a:pPr marL="0" indent="0">
              <a:spcBef>
                <a:spcPts val="1200"/>
              </a:spcBef>
              <a:buNone/>
            </a:pPr>
            <a:r>
              <a:rPr lang="en-US" sz="1050" dirty="0"/>
              <a:t>T. Rowe Price Investment Services, Inc.</a:t>
            </a:r>
          </a:p>
          <a:p>
            <a:pPr marL="0" indent="0">
              <a:spcBef>
                <a:spcPts val="1200"/>
              </a:spcBef>
              <a:buNone/>
            </a:pPr>
            <a:r>
              <a:rPr lang="en-US" sz="1050" dirty="0"/>
              <a:t>©</a:t>
            </a:r>
            <a:r>
              <a:rPr lang="en-US" sz="1050" dirty="0">
                <a:ea typeface="+mn-lt"/>
                <a:cs typeface="+mn-lt"/>
              </a:rPr>
              <a:t> 2021 T. Rowe Price. All rights reserved.</a:t>
            </a:r>
            <a:r>
              <a:rPr lang="en-US" sz="1050" dirty="0"/>
              <a:t> T. Rowe Price, INVEST WITH CONFIDENCE and the bighorn sheep design are, collectively and/or apart, trademarks or registered trademarks of T. Rowe Price Group, Inc. </a:t>
            </a:r>
            <a:endParaRPr lang="en-US" sz="1050" dirty="0">
              <a:cs typeface="Arial"/>
            </a:endParaRPr>
          </a:p>
        </p:txBody>
      </p:sp>
    </p:spTree>
    <p:extLst>
      <p:ext uri="{BB962C8B-B14F-4D97-AF65-F5344CB8AC3E}">
        <p14:creationId xmlns:p14="http://schemas.microsoft.com/office/powerpoint/2010/main" val="529144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003BF-EC9F-7E41-8C48-14CBB221470B}"/>
              </a:ext>
            </a:extLst>
          </p:cNvPr>
          <p:cNvSpPr txBox="1"/>
          <p:nvPr/>
        </p:nvSpPr>
        <p:spPr>
          <a:xfrm>
            <a:off x="783188" y="6454224"/>
            <a:ext cx="841972" cy="184666"/>
          </a:xfrm>
          <a:prstGeom prst="rect">
            <a:avLst/>
          </a:prstGeom>
          <a:noFill/>
        </p:spPr>
        <p:txBody>
          <a:bodyPr wrap="square" lIns="0" tIns="0" rIns="0" bIns="0" rtlCol="0" anchor="t">
            <a:spAutoFit/>
          </a:bodyPr>
          <a:lstStyle/>
          <a:p>
            <a:pPr>
              <a:spcAft>
                <a:spcPts val="1000"/>
              </a:spcAft>
              <a:buClr>
                <a:schemeClr val="accent2"/>
              </a:buClr>
            </a:pPr>
            <a:r>
              <a:rPr lang="en-US" sz="600" dirty="0">
                <a:solidFill>
                  <a:schemeClr val="bg1"/>
                </a:solidFill>
              </a:rPr>
              <a:t>CCON0077843</a:t>
            </a:r>
            <a:br>
              <a:rPr lang="en-US" sz="600" dirty="0">
                <a:solidFill>
                  <a:schemeClr val="bg1"/>
                </a:solidFill>
              </a:rPr>
            </a:br>
            <a:r>
              <a:rPr lang="en-US" sz="600" dirty="0">
                <a:solidFill>
                  <a:schemeClr val="bg1"/>
                </a:solidFill>
              </a:rPr>
              <a:t>202102-1530345</a:t>
            </a:r>
          </a:p>
        </p:txBody>
      </p:sp>
      <p:sp>
        <p:nvSpPr>
          <p:cNvPr id="4" name="TextBox 3">
            <a:extLst>
              <a:ext uri="{FF2B5EF4-FFF2-40B4-BE49-F238E27FC236}">
                <a16:creationId xmlns:a16="http://schemas.microsoft.com/office/drawing/2014/main" id="{FE37093E-2CC9-F240-9C3F-C32854B2CC9A}"/>
              </a:ext>
            </a:extLst>
          </p:cNvPr>
          <p:cNvSpPr txBox="1"/>
          <p:nvPr/>
        </p:nvSpPr>
        <p:spPr>
          <a:xfrm>
            <a:off x="10818427" y="6500391"/>
            <a:ext cx="841972" cy="92333"/>
          </a:xfrm>
          <a:prstGeom prst="rect">
            <a:avLst/>
          </a:prstGeom>
          <a:noFill/>
        </p:spPr>
        <p:txBody>
          <a:bodyPr wrap="square" lIns="0" tIns="0" rIns="0" bIns="0" rtlCol="0" anchor="t">
            <a:spAutoFit/>
          </a:bodyPr>
          <a:lstStyle/>
          <a:p>
            <a:pPr algn="r">
              <a:spcAft>
                <a:spcPts val="1000"/>
              </a:spcAft>
              <a:buClr>
                <a:schemeClr val="accent2"/>
              </a:buClr>
            </a:pPr>
            <a:r>
              <a:rPr lang="en-US" sz="600" dirty="0">
                <a:solidFill>
                  <a:schemeClr val="bg1"/>
                </a:solidFill>
              </a:rPr>
              <a:t>3/21</a:t>
            </a:r>
            <a:endParaRPr lang="en-US" dirty="0">
              <a:solidFill>
                <a:schemeClr val="bg1"/>
              </a:solidFill>
            </a:endParaRPr>
          </a:p>
        </p:txBody>
      </p:sp>
    </p:spTree>
    <p:extLst>
      <p:ext uri="{BB962C8B-B14F-4D97-AF65-F5344CB8AC3E}">
        <p14:creationId xmlns:p14="http://schemas.microsoft.com/office/powerpoint/2010/main" val="12504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p:txBody>
          <a:bodyPr/>
          <a:lstStyle/>
          <a:p>
            <a:r>
              <a:rPr lang="en-US" dirty="0"/>
              <a:t>Cobranding Instructions</a:t>
            </a:r>
          </a:p>
        </p:txBody>
      </p:sp>
      <p:sp>
        <p:nvSpPr>
          <p:cNvPr id="3" name="Content Placeholder 2">
            <a:extLst>
              <a:ext uri="{FF2B5EF4-FFF2-40B4-BE49-F238E27FC236}">
                <a16:creationId xmlns:a16="http://schemas.microsoft.com/office/drawing/2014/main" id="{944A19B2-9220-614D-B4FD-34A11E439844}"/>
              </a:ext>
            </a:extLst>
          </p:cNvPr>
          <p:cNvSpPr>
            <a:spLocks noGrp="1"/>
          </p:cNvSpPr>
          <p:nvPr>
            <p:ph idx="4294967295"/>
          </p:nvPr>
        </p:nvSpPr>
        <p:spPr>
          <a:xfrm>
            <a:off x="917030" y="1216504"/>
            <a:ext cx="10210800" cy="4876800"/>
          </a:xfrm>
          <a:prstGeom prst="rect">
            <a:avLst/>
          </a:prstGeom>
        </p:spPr>
        <p:txBody>
          <a:bodyPr lIns="91440" tIns="45720" rIns="91440" bIns="45720" anchor="t"/>
          <a:lstStyle/>
          <a:p>
            <a:pPr marL="0" indent="0">
              <a:lnSpc>
                <a:spcPct val="100000"/>
              </a:lnSpc>
              <a:spcBef>
                <a:spcPts val="600"/>
              </a:spcBef>
              <a:buNone/>
            </a:pPr>
            <a:r>
              <a:rPr lang="en-US" sz="1400" dirty="0"/>
              <a:t>There are two alternate slides (</a:t>
            </a:r>
            <a:r>
              <a:rPr lang="en-US" sz="1400"/>
              <a:t>73</a:t>
            </a:r>
            <a:r>
              <a:rPr lang="en-US" sz="1400" dirty="0"/>
              <a:t>, </a:t>
            </a:r>
            <a:r>
              <a:rPr lang="en-US" sz="1400"/>
              <a:t>74</a:t>
            </a:r>
            <a:r>
              <a:rPr lang="en-US" sz="1400" dirty="0"/>
              <a:t>) that need to be used in order to make this a cobranded presentation.</a:t>
            </a:r>
          </a:p>
          <a:p>
            <a:pPr marL="0" indent="0">
              <a:lnSpc>
                <a:spcPct val="100000"/>
              </a:lnSpc>
              <a:spcBef>
                <a:spcPts val="600"/>
              </a:spcBef>
              <a:buNone/>
            </a:pPr>
            <a:endParaRPr lang="en-US" sz="1400" dirty="0"/>
          </a:p>
          <a:p>
            <a:pPr marL="0" indent="0">
              <a:lnSpc>
                <a:spcPct val="100000"/>
              </a:lnSpc>
              <a:spcBef>
                <a:spcPts val="600"/>
              </a:spcBef>
              <a:buNone/>
            </a:pPr>
            <a:r>
              <a:rPr lang="en-US" sz="1400" b="1" dirty="0"/>
              <a:t>Title slide</a:t>
            </a:r>
            <a:r>
              <a:rPr lang="en-US" sz="1400" b="1"/>
              <a:t> (slide 73)</a:t>
            </a:r>
            <a:endParaRPr lang="en-US" sz="1400" b="1">
              <a:cs typeface="Arial"/>
            </a:endParaRPr>
          </a:p>
          <a:p>
            <a:pPr marL="228600" indent="-228600">
              <a:lnSpc>
                <a:spcPct val="100000"/>
              </a:lnSpc>
              <a:spcBef>
                <a:spcPts val="600"/>
              </a:spcBef>
              <a:buClr>
                <a:srgbClr val="054C70"/>
              </a:buClr>
              <a:buAutoNum type="arabicPeriod"/>
            </a:pPr>
            <a:r>
              <a:rPr lang="en-US" sz="1400" dirty="0"/>
              <a:t>Right click on </a:t>
            </a:r>
            <a:r>
              <a:rPr lang="en-US" sz="1400"/>
              <a:t>slide 73 </a:t>
            </a:r>
            <a:r>
              <a:rPr lang="en-US" sz="1400" dirty="0"/>
              <a:t>and uncheck “Hide Slide”</a:t>
            </a:r>
            <a:endParaRPr lang="en-US" sz="1400">
              <a:cs typeface="Arial"/>
            </a:endParaRPr>
          </a:p>
          <a:p>
            <a:pPr marL="228600" indent="-228600">
              <a:lnSpc>
                <a:spcPct val="100000"/>
              </a:lnSpc>
              <a:spcBef>
                <a:spcPts val="600"/>
              </a:spcBef>
              <a:buClr>
                <a:srgbClr val="054C70"/>
              </a:buClr>
              <a:buAutoNum type="arabicPeriod"/>
            </a:pPr>
            <a:r>
              <a:rPr lang="en-US" sz="1400" dirty="0"/>
              <a:t>On </a:t>
            </a:r>
            <a:r>
              <a:rPr lang="en-US" sz="1400"/>
              <a:t>slide 73</a:t>
            </a:r>
            <a:r>
              <a:rPr lang="en-US" sz="1400" dirty="0"/>
              <a:t>, click the “Advisor Logo” space. A pop-up window will appear where you can select your logo file. </a:t>
            </a:r>
            <a:r>
              <a:rPr lang="en-US" sz="1400"/>
              <a:t>Add your Name, Company Name and Date in the space provided.</a:t>
            </a:r>
            <a:r>
              <a:rPr lang="en-US" sz="1400" dirty="0"/>
              <a:t> </a:t>
            </a:r>
            <a:endParaRPr lang="en-US" sz="1400">
              <a:cs typeface="Arial"/>
            </a:endParaRPr>
          </a:p>
          <a:p>
            <a:pPr marL="228600" indent="-228600">
              <a:lnSpc>
                <a:spcPct val="100000"/>
              </a:lnSpc>
              <a:spcBef>
                <a:spcPts val="600"/>
              </a:spcBef>
              <a:buClr>
                <a:srgbClr val="054C70"/>
              </a:buClr>
              <a:buAutoNum type="arabicPeriod"/>
            </a:pPr>
            <a:r>
              <a:rPr lang="en-US" sz="1400" dirty="0"/>
              <a:t>Move </a:t>
            </a:r>
            <a:r>
              <a:rPr lang="en-US" sz="1400"/>
              <a:t>slide 73 </a:t>
            </a:r>
            <a:r>
              <a:rPr lang="en-US" sz="1400" dirty="0"/>
              <a:t>from the back of the presentation to slide position #1.</a:t>
            </a:r>
            <a:endParaRPr lang="en-US" sz="1400">
              <a:cs typeface="Arial"/>
            </a:endParaRPr>
          </a:p>
          <a:p>
            <a:pPr marL="228600" indent="-228600">
              <a:lnSpc>
                <a:spcPct val="100000"/>
              </a:lnSpc>
              <a:spcBef>
                <a:spcPts val="600"/>
              </a:spcBef>
              <a:buClr>
                <a:srgbClr val="054C70"/>
              </a:buClr>
              <a:buAutoNum type="arabicPeriod"/>
            </a:pPr>
            <a:r>
              <a:rPr lang="en-US" sz="1400" dirty="0"/>
              <a:t>Delete the </a:t>
            </a:r>
            <a:r>
              <a:rPr lang="en-US" sz="1400"/>
              <a:t>non-cobranded </a:t>
            </a:r>
            <a:r>
              <a:rPr lang="en-US" sz="1400" dirty="0"/>
              <a:t>title slide</a:t>
            </a:r>
            <a:r>
              <a:rPr lang="en-US" sz="1400"/>
              <a:t> (current slide 1).</a:t>
            </a:r>
            <a:endParaRPr lang="en-US" sz="1400">
              <a:cs typeface="Arial"/>
            </a:endParaRPr>
          </a:p>
          <a:p>
            <a:pPr marL="228600" indent="-228600">
              <a:lnSpc>
                <a:spcPct val="100000"/>
              </a:lnSpc>
              <a:spcBef>
                <a:spcPts val="600"/>
              </a:spcBef>
              <a:buAutoNum type="arabicPeriod"/>
            </a:pPr>
            <a:endParaRPr lang="en-US" sz="1400" dirty="0"/>
          </a:p>
          <a:p>
            <a:pPr marL="0" indent="0">
              <a:lnSpc>
                <a:spcPct val="100000"/>
              </a:lnSpc>
              <a:spcBef>
                <a:spcPts val="600"/>
              </a:spcBef>
              <a:buNone/>
            </a:pPr>
            <a:r>
              <a:rPr lang="en-US" sz="1400" b="1" dirty="0"/>
              <a:t>Important Information slide</a:t>
            </a:r>
            <a:r>
              <a:rPr lang="en-US" sz="1400" b="1"/>
              <a:t> (slide 74)</a:t>
            </a:r>
            <a:endParaRPr lang="en-US" sz="1400" b="1">
              <a:cs typeface="Arial"/>
            </a:endParaRPr>
          </a:p>
          <a:p>
            <a:pPr marL="228600" indent="-228600">
              <a:lnSpc>
                <a:spcPct val="100000"/>
              </a:lnSpc>
              <a:spcBef>
                <a:spcPts val="600"/>
              </a:spcBef>
              <a:buClr>
                <a:srgbClr val="054C70"/>
              </a:buClr>
              <a:buAutoNum type="arabicPeriod"/>
            </a:pPr>
            <a:r>
              <a:rPr lang="en-US" sz="1400" dirty="0"/>
              <a:t>Right click on </a:t>
            </a:r>
            <a:r>
              <a:rPr lang="en-US" sz="1400"/>
              <a:t>slide 74 </a:t>
            </a:r>
            <a:r>
              <a:rPr lang="en-US" sz="1400" dirty="0"/>
              <a:t>and uncheck “Hide Slide”</a:t>
            </a:r>
            <a:endParaRPr lang="en-US" sz="1400">
              <a:cs typeface="Arial"/>
            </a:endParaRPr>
          </a:p>
          <a:p>
            <a:pPr marL="228600" indent="-228600">
              <a:lnSpc>
                <a:spcPct val="100000"/>
              </a:lnSpc>
              <a:spcBef>
                <a:spcPts val="600"/>
              </a:spcBef>
              <a:buClr>
                <a:srgbClr val="054C70"/>
              </a:buClr>
              <a:buAutoNum type="arabicPeriod"/>
            </a:pPr>
            <a:r>
              <a:rPr lang="en-US" sz="1400" dirty="0"/>
              <a:t>On </a:t>
            </a:r>
            <a:r>
              <a:rPr lang="en-US" sz="1400"/>
              <a:t>slide 74</a:t>
            </a:r>
            <a:r>
              <a:rPr lang="en-US" sz="1400" dirty="0"/>
              <a:t>, replace “</a:t>
            </a:r>
            <a:r>
              <a:rPr lang="en-US" sz="1400" dirty="0">
                <a:solidFill>
                  <a:srgbClr val="FF40FF"/>
                </a:solidFill>
              </a:rPr>
              <a:t>[XXXXXX]</a:t>
            </a:r>
            <a:r>
              <a:rPr lang="en-US" sz="1400" dirty="0"/>
              <a:t>” with your </a:t>
            </a:r>
            <a:r>
              <a:rPr lang="en-US" sz="1400"/>
              <a:t>Company Name</a:t>
            </a:r>
            <a:r>
              <a:rPr lang="en-US" sz="1400" dirty="0"/>
              <a:t>.</a:t>
            </a:r>
            <a:r>
              <a:rPr lang="en-US" sz="1400"/>
              <a:t> </a:t>
            </a:r>
            <a:endParaRPr lang="en-US" sz="1400">
              <a:cs typeface="Arial"/>
            </a:endParaRPr>
          </a:p>
          <a:p>
            <a:pPr marL="228600" indent="-228600">
              <a:lnSpc>
                <a:spcPct val="100000"/>
              </a:lnSpc>
              <a:spcBef>
                <a:spcPts val="600"/>
              </a:spcBef>
              <a:buClr>
                <a:srgbClr val="054C70"/>
              </a:buClr>
              <a:buAutoNum type="arabicPeriod"/>
            </a:pPr>
            <a:r>
              <a:rPr lang="en-US" sz="1400" dirty="0"/>
              <a:t>Move </a:t>
            </a:r>
            <a:r>
              <a:rPr lang="en-US" sz="1400"/>
              <a:t>slide 74 </a:t>
            </a:r>
            <a:r>
              <a:rPr lang="en-US" sz="1400" dirty="0"/>
              <a:t>from the back of the presentation to the slide position before the “Thank You” slide</a:t>
            </a:r>
            <a:r>
              <a:rPr lang="en-US" sz="1400"/>
              <a:t> (slide 71).</a:t>
            </a:r>
            <a:endParaRPr lang="en-US" sz="1400">
              <a:cs typeface="Arial"/>
            </a:endParaRPr>
          </a:p>
          <a:p>
            <a:pPr marL="228600" indent="-228600">
              <a:lnSpc>
                <a:spcPct val="100000"/>
              </a:lnSpc>
              <a:spcBef>
                <a:spcPts val="600"/>
              </a:spcBef>
              <a:buClr>
                <a:srgbClr val="054C70"/>
              </a:buClr>
              <a:buAutoNum type="arabicPeriod"/>
            </a:pPr>
            <a:r>
              <a:rPr lang="en-US" sz="1400" dirty="0"/>
              <a:t>Delete the </a:t>
            </a:r>
            <a:r>
              <a:rPr lang="en-US" sz="1400"/>
              <a:t>non-cobranded </a:t>
            </a:r>
            <a:r>
              <a:rPr lang="en-US" sz="1400" dirty="0"/>
              <a:t>Important Information slide</a:t>
            </a:r>
            <a:r>
              <a:rPr lang="en-US" sz="1400"/>
              <a:t> (current slide 70).</a:t>
            </a:r>
            <a:endParaRPr lang="en-US" sz="1400">
              <a:cs typeface="Arial"/>
            </a:endParaRPr>
          </a:p>
        </p:txBody>
      </p:sp>
    </p:spTree>
    <p:extLst>
      <p:ext uri="{BB962C8B-B14F-4D97-AF65-F5344CB8AC3E}">
        <p14:creationId xmlns:p14="http://schemas.microsoft.com/office/powerpoint/2010/main" val="4105310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E64BA24-4B4F-2149-87C1-7E5C800C8D25}"/>
              </a:ext>
            </a:extLst>
          </p:cNvPr>
          <p:cNvSpPr txBox="1">
            <a:spLocks/>
          </p:cNvSpPr>
          <p:nvPr/>
        </p:nvSpPr>
        <p:spPr>
          <a:xfrm>
            <a:off x="4645371" y="5581293"/>
            <a:ext cx="5590414" cy="696574"/>
          </a:xfrm>
          <a:prstGeom prst="rect">
            <a:avLst/>
          </a:prstGeom>
        </p:spPr>
        <p:txBody>
          <a:bodyPr lIns="0" tIns="45704" rIns="91404" bIns="45704" anchor="t"/>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1400" b="1" dirty="0">
                <a:solidFill>
                  <a:srgbClr val="FFFFFF"/>
                </a:solidFill>
              </a:rPr>
              <a:t>Presenter Name</a:t>
            </a:r>
          </a:p>
          <a:p>
            <a:pPr marL="0" indent="0">
              <a:lnSpc>
                <a:spcPct val="100000"/>
              </a:lnSpc>
              <a:spcBef>
                <a:spcPts val="0"/>
              </a:spcBef>
              <a:buNone/>
            </a:pPr>
            <a:r>
              <a:rPr lang="en-US" sz="1400" dirty="0">
                <a:solidFill>
                  <a:srgbClr val="FFFFFF"/>
                </a:solidFill>
              </a:rPr>
              <a:t>Company Name</a:t>
            </a:r>
          </a:p>
          <a:p>
            <a:pPr marL="0" indent="0">
              <a:lnSpc>
                <a:spcPct val="100000"/>
              </a:lnSpc>
              <a:spcBef>
                <a:spcPts val="0"/>
              </a:spcBef>
              <a:buNone/>
            </a:pPr>
            <a:r>
              <a:rPr lang="en-US" sz="1400" dirty="0">
                <a:solidFill>
                  <a:srgbClr val="FFFFFF"/>
                </a:solidFill>
              </a:rPr>
              <a:t>Date</a:t>
            </a:r>
          </a:p>
        </p:txBody>
      </p:sp>
      <p:sp>
        <p:nvSpPr>
          <p:cNvPr id="4" name="Picture Placeholder 3">
            <a:extLst>
              <a:ext uri="{FF2B5EF4-FFF2-40B4-BE49-F238E27FC236}">
                <a16:creationId xmlns:a16="http://schemas.microsoft.com/office/drawing/2014/main" id="{E5BC2C8A-55C2-B44E-88CD-26A74CDE95DE}"/>
              </a:ext>
            </a:extLst>
          </p:cNvPr>
          <p:cNvSpPr>
            <a:spLocks noGrp="1"/>
          </p:cNvSpPr>
          <p:nvPr>
            <p:ph type="pic" sz="quarter" idx="10"/>
          </p:nvPr>
        </p:nvSpPr>
        <p:spPr/>
      </p:sp>
      <p:sp>
        <p:nvSpPr>
          <p:cNvPr id="5" name="TextBox 4">
            <a:extLst>
              <a:ext uri="{FF2B5EF4-FFF2-40B4-BE49-F238E27FC236}">
                <a16:creationId xmlns:a16="http://schemas.microsoft.com/office/drawing/2014/main" id="{B7205B58-87A0-5444-8F31-D821D804BDCE}"/>
              </a:ext>
            </a:extLst>
          </p:cNvPr>
          <p:cNvSpPr txBox="1"/>
          <p:nvPr/>
        </p:nvSpPr>
        <p:spPr>
          <a:xfrm>
            <a:off x="-2417888" y="609530"/>
            <a:ext cx="2187146" cy="426866"/>
          </a:xfrm>
          <a:prstGeom prst="rect">
            <a:avLst/>
          </a:prstGeom>
          <a:solidFill>
            <a:schemeClr val="bg1"/>
          </a:solidFill>
        </p:spPr>
        <p:txBody>
          <a:bodyPr wrap="none" lIns="0" tIns="0" rIns="0" bIns="0" rtlCol="0" anchor="ctr">
            <a:noAutofit/>
          </a:bodyPr>
          <a:lstStyle/>
          <a:p>
            <a:pPr algn="ctr">
              <a:spcAft>
                <a:spcPts val="1000"/>
              </a:spcAft>
              <a:buClr>
                <a:schemeClr val="accent2"/>
              </a:buClr>
            </a:pPr>
            <a:r>
              <a:rPr lang="en-US" sz="1400" dirty="0">
                <a:solidFill>
                  <a:srgbClr val="FF3399"/>
                </a:solidFill>
              </a:rPr>
              <a:t>Place Advisor Logo Here</a:t>
            </a:r>
          </a:p>
        </p:txBody>
      </p:sp>
    </p:spTree>
    <p:extLst>
      <p:ext uri="{BB962C8B-B14F-4D97-AF65-F5344CB8AC3E}">
        <p14:creationId xmlns:p14="http://schemas.microsoft.com/office/powerpoint/2010/main" val="196788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p:txBody>
          <a:bodyPr/>
          <a:lstStyle/>
          <a:p>
            <a:r>
              <a:rPr lang="en-US" dirty="0"/>
              <a:t>Important Information</a:t>
            </a:r>
          </a:p>
        </p:txBody>
      </p:sp>
      <p:sp>
        <p:nvSpPr>
          <p:cNvPr id="3" name="Content Placeholder 2">
            <a:extLst>
              <a:ext uri="{FF2B5EF4-FFF2-40B4-BE49-F238E27FC236}">
                <a16:creationId xmlns:a16="http://schemas.microsoft.com/office/drawing/2014/main" id="{944A19B2-9220-614D-B4FD-34A11E439844}"/>
              </a:ext>
            </a:extLst>
          </p:cNvPr>
          <p:cNvSpPr>
            <a:spLocks noGrp="1"/>
          </p:cNvSpPr>
          <p:nvPr>
            <p:ph idx="4294967295"/>
          </p:nvPr>
        </p:nvSpPr>
        <p:spPr>
          <a:xfrm>
            <a:off x="917030" y="1216504"/>
            <a:ext cx="10210800" cy="4876800"/>
          </a:xfrm>
          <a:prstGeom prst="rect">
            <a:avLst/>
          </a:prstGeom>
        </p:spPr>
        <p:txBody>
          <a:bodyPr lIns="91440" tIns="45720" rIns="91440" bIns="45720" anchor="t"/>
          <a:lstStyle/>
          <a:p>
            <a:pPr marL="0" indent="0">
              <a:spcBef>
                <a:spcPts val="1200"/>
              </a:spcBef>
              <a:buNone/>
            </a:pPr>
            <a:r>
              <a:rPr lang="en-US" sz="1050" dirty="0"/>
              <a:t>T. Rowe Price Investment Services, Inc. and </a:t>
            </a:r>
            <a:r>
              <a:rPr lang="en-US" sz="1050" dirty="0">
                <a:solidFill>
                  <a:srgbClr val="FF40FF"/>
                </a:solidFill>
              </a:rPr>
              <a:t>[XXXXXX] </a:t>
            </a:r>
            <a:r>
              <a:rPr lang="en-US" sz="1050" dirty="0"/>
              <a:t>are not affiliated.</a:t>
            </a:r>
          </a:p>
          <a:p>
            <a:pPr marL="0" indent="0">
              <a:spcBef>
                <a:spcPts val="1200"/>
              </a:spcBef>
              <a:buNone/>
            </a:pPr>
            <a:r>
              <a:rPr lang="en-US" sz="1050" dirty="0"/>
              <a:t>This material is provided for general and educational purposes only, and not intended to provide legal, tax or investment advice. This material does not provide recommendations concerning investments, investment strategies or account types; and not intended to suggest any particular investment action is appropriate for you. Please consider your own circumstances before making an investment decision.</a:t>
            </a:r>
          </a:p>
          <a:p>
            <a:pPr marL="0" indent="0">
              <a:spcBef>
                <a:spcPts val="1200"/>
              </a:spcBef>
              <a:buNone/>
            </a:pPr>
            <a:r>
              <a:rPr lang="en-US" sz="1050" dirty="0"/>
              <a:t>The material does not constitute a distribution, an offer, an invitation, a personal or general recommendation or solicitation to sell or buy any securities in any jurisdiction or to conduct any particular investment activity. </a:t>
            </a:r>
          </a:p>
          <a:p>
            <a:pPr marL="0" indent="0">
              <a:spcBef>
                <a:spcPts val="1200"/>
              </a:spcBef>
              <a:buNone/>
            </a:pPr>
            <a:r>
              <a:rPr lang="en-US" sz="1050" dirty="0"/>
              <a:t>Information and opinions presented have been obtained or derived from sources believed to be reliable and current; however, we cannot guarantee the sources’ accuracy or completeness. There is no guarantee that any forecasts made will come to pass. The views contained herein are as of the date noted on the material and are subject to change without notice; these views may differ from those of other T. Rowe Price group companies and/or associates. Under no circumstances should the material, in whole or in part, be copied or redistributed without consent from T. Rowe Price.</a:t>
            </a:r>
          </a:p>
          <a:p>
            <a:pPr marL="0" indent="0">
              <a:spcBef>
                <a:spcPts val="1200"/>
              </a:spcBef>
              <a:buNone/>
            </a:pPr>
            <a:r>
              <a:rPr lang="en-US" sz="1050" dirty="0"/>
              <a:t>Unless indicated otherwise the source of all market data is T. Rowe Price.</a:t>
            </a:r>
          </a:p>
          <a:p>
            <a:pPr marL="0" indent="0">
              <a:spcBef>
                <a:spcPts val="1200"/>
              </a:spcBef>
              <a:buNone/>
            </a:pPr>
            <a:r>
              <a:rPr lang="en-US" sz="1050" dirty="0"/>
              <a:t>T. Rowe Price Investment Services, Inc.</a:t>
            </a:r>
          </a:p>
          <a:p>
            <a:pPr marL="0" indent="0">
              <a:spcBef>
                <a:spcPts val="1200"/>
              </a:spcBef>
              <a:buNone/>
            </a:pPr>
            <a:r>
              <a:rPr lang="en-US" sz="1050" dirty="0"/>
              <a:t>©</a:t>
            </a:r>
            <a:r>
              <a:rPr lang="en-US" sz="1050" dirty="0">
                <a:ea typeface="+mn-lt"/>
                <a:cs typeface="+mn-lt"/>
              </a:rPr>
              <a:t> 2021 T. Rowe Price. All rights reserved.</a:t>
            </a:r>
            <a:r>
              <a:rPr lang="en-US" sz="1050" dirty="0"/>
              <a:t> T. Rowe Price, INVEST WITH CONFIDENCE and the bighorn sheep design are, collectively and/or apart, trademarks or registered trademarks of T. Rowe Price Group, Inc. </a:t>
            </a:r>
            <a:endParaRPr lang="en-US" sz="1050" dirty="0">
              <a:cs typeface="Arial"/>
            </a:endParaRPr>
          </a:p>
        </p:txBody>
      </p:sp>
    </p:spTree>
    <p:extLst>
      <p:ext uri="{BB962C8B-B14F-4D97-AF65-F5344CB8AC3E}">
        <p14:creationId xmlns:p14="http://schemas.microsoft.com/office/powerpoint/2010/main" val="410663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538" y="3066845"/>
            <a:ext cx="4829463" cy="1295292"/>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8597" y="1541507"/>
            <a:ext cx="2357223" cy="1295292"/>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5059" y="1541507"/>
            <a:ext cx="3997257" cy="1295292"/>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7" name="Group 126">
            <a:extLst>
              <a:ext uri="{FF2B5EF4-FFF2-40B4-BE49-F238E27FC236}">
                <a16:creationId xmlns:a16="http://schemas.microsoft.com/office/drawing/2014/main" id="{7909EC9D-9D75-6E4C-9AF1-47DEC528E22E}"/>
              </a:ext>
            </a:extLst>
          </p:cNvPr>
          <p:cNvGrpSpPr/>
          <p:nvPr/>
        </p:nvGrpSpPr>
        <p:grpSpPr>
          <a:xfrm>
            <a:off x="6354964" y="3071236"/>
            <a:ext cx="4480856" cy="1295292"/>
            <a:chOff x="2244" y="1909380"/>
            <a:chExt cx="4480856" cy="1295292"/>
          </a:xfrm>
          <a:effectLst>
            <a:outerShdw dist="101600" dir="8580000" algn="tr" rotWithShape="0">
              <a:prstClr val="black">
                <a:alpha val="10000"/>
              </a:prstClr>
            </a:outerShdw>
          </a:effectLst>
        </p:grpSpPr>
        <p:sp>
          <p:nvSpPr>
            <p:cNvPr id="128" name="Rectangle 127">
              <a:extLst>
                <a:ext uri="{FF2B5EF4-FFF2-40B4-BE49-F238E27FC236}">
                  <a16:creationId xmlns:a16="http://schemas.microsoft.com/office/drawing/2014/main" id="{08FBDEB2-92F6-5346-A24E-13E83FC25002}"/>
                </a:ext>
              </a:extLst>
            </p:cNvPr>
            <p:cNvSpPr/>
            <p:nvPr/>
          </p:nvSpPr>
          <p:spPr>
            <a:xfrm>
              <a:off x="2244" y="1909380"/>
              <a:ext cx="4480856"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Volunteering</a:t>
              </a:r>
            </a:p>
          </p:txBody>
        </p:sp>
        <p:sp>
          <p:nvSpPr>
            <p:cNvPr id="129" name="Triangle 128">
              <a:extLst>
                <a:ext uri="{FF2B5EF4-FFF2-40B4-BE49-F238E27FC236}">
                  <a16:creationId xmlns:a16="http://schemas.microsoft.com/office/drawing/2014/main" id="{C8461595-3AC5-2247-BA72-DAF9A08941F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30" name="Group 129">
            <a:extLst>
              <a:ext uri="{FF2B5EF4-FFF2-40B4-BE49-F238E27FC236}">
                <a16:creationId xmlns:a16="http://schemas.microsoft.com/office/drawing/2014/main" id="{E1C5AACE-92D7-D14A-977A-C1B07BB2E4A2}"/>
              </a:ext>
            </a:extLst>
          </p:cNvPr>
          <p:cNvGrpSpPr/>
          <p:nvPr/>
        </p:nvGrpSpPr>
        <p:grpSpPr>
          <a:xfrm>
            <a:off x="1067539" y="4598252"/>
            <a:ext cx="3269912" cy="1295292"/>
            <a:chOff x="1213188" y="1909380"/>
            <a:chExt cx="3269912" cy="1295292"/>
          </a:xfrm>
          <a:effectLst>
            <a:outerShdw dist="101600" dir="8580000" algn="tr" rotWithShape="0">
              <a:prstClr val="black">
                <a:alpha val="10000"/>
              </a:prstClr>
            </a:outerShdw>
          </a:effectLst>
        </p:grpSpPr>
        <p:sp>
          <p:nvSpPr>
            <p:cNvPr id="131" name="Rectangle 130">
              <a:extLst>
                <a:ext uri="{FF2B5EF4-FFF2-40B4-BE49-F238E27FC236}">
                  <a16:creationId xmlns:a16="http://schemas.microsoft.com/office/drawing/2014/main" id="{4D068C2B-7435-F74E-B0AE-F96BF6D83173}"/>
                </a:ext>
              </a:extLst>
            </p:cNvPr>
            <p:cNvSpPr/>
            <p:nvPr/>
          </p:nvSpPr>
          <p:spPr>
            <a:xfrm>
              <a:off x="1213188" y="1909380"/>
              <a:ext cx="3269912"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Hobbies</a:t>
              </a:r>
            </a:p>
          </p:txBody>
        </p:sp>
        <p:sp>
          <p:nvSpPr>
            <p:cNvPr id="132" name="Triangle 131">
              <a:extLst>
                <a:ext uri="{FF2B5EF4-FFF2-40B4-BE49-F238E27FC236}">
                  <a16:creationId xmlns:a16="http://schemas.microsoft.com/office/drawing/2014/main" id="{139780CE-63AE-5E4E-9D10-F5278E51FFB7}"/>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538" y="1541507"/>
            <a:ext cx="2481241" cy="1295292"/>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spTree>
    <p:extLst>
      <p:ext uri="{BB962C8B-B14F-4D97-AF65-F5344CB8AC3E}">
        <p14:creationId xmlns:p14="http://schemas.microsoft.com/office/powerpoint/2010/main" val="321351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a:extLst>
              <a:ext uri="{FF2B5EF4-FFF2-40B4-BE49-F238E27FC236}">
                <a16:creationId xmlns:a16="http://schemas.microsoft.com/office/drawing/2014/main" id="{DCF59C59-0F7B-C048-B876-82CFA5273684}"/>
              </a:ext>
            </a:extLst>
          </p:cNvPr>
          <p:cNvSpPr>
            <a:spLocks noGrp="1"/>
          </p:cNvSpPr>
          <p:nvPr>
            <p:ph type="title"/>
          </p:nvPr>
        </p:nvSpPr>
        <p:spPr/>
        <p:txBody>
          <a:bodyPr/>
          <a:lstStyle/>
          <a:p>
            <a:r>
              <a:rPr lang="en-US" dirty="0"/>
              <a:t>What Did You Imagine?</a:t>
            </a:r>
          </a:p>
        </p:txBody>
      </p:sp>
      <p:grpSp>
        <p:nvGrpSpPr>
          <p:cNvPr id="117" name="Group 116">
            <a:extLst>
              <a:ext uri="{FF2B5EF4-FFF2-40B4-BE49-F238E27FC236}">
                <a16:creationId xmlns:a16="http://schemas.microsoft.com/office/drawing/2014/main" id="{E945154D-7CE4-8943-9615-28FD97221D71}"/>
              </a:ext>
            </a:extLst>
          </p:cNvPr>
          <p:cNvGrpSpPr/>
          <p:nvPr/>
        </p:nvGrpSpPr>
        <p:grpSpPr>
          <a:xfrm>
            <a:off x="1067538" y="3066845"/>
            <a:ext cx="4829463" cy="1295292"/>
            <a:chOff x="-346363" y="1909380"/>
            <a:chExt cx="4829463" cy="1295292"/>
          </a:xfrm>
          <a:effectLst>
            <a:outerShdw dist="101600" dir="8580000" algn="tr" rotWithShape="0">
              <a:prstClr val="black">
                <a:alpha val="10000"/>
              </a:prstClr>
            </a:outerShdw>
          </a:effectLst>
        </p:grpSpPr>
        <p:sp>
          <p:nvSpPr>
            <p:cNvPr id="118" name="Rectangle 117">
              <a:extLst>
                <a:ext uri="{FF2B5EF4-FFF2-40B4-BE49-F238E27FC236}">
                  <a16:creationId xmlns:a16="http://schemas.microsoft.com/office/drawing/2014/main" id="{2A863082-05D8-BF4D-9A8E-A1232DEBAC83}"/>
                </a:ext>
              </a:extLst>
            </p:cNvPr>
            <p:cNvSpPr/>
            <p:nvPr/>
          </p:nvSpPr>
          <p:spPr>
            <a:xfrm>
              <a:off x="-346363" y="1909380"/>
              <a:ext cx="482946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Sleeping late</a:t>
              </a:r>
            </a:p>
          </p:txBody>
        </p:sp>
        <p:sp>
          <p:nvSpPr>
            <p:cNvPr id="119" name="Triangle 118">
              <a:extLst>
                <a:ext uri="{FF2B5EF4-FFF2-40B4-BE49-F238E27FC236}">
                  <a16:creationId xmlns:a16="http://schemas.microsoft.com/office/drawing/2014/main" id="{E73395F8-F335-5646-BE71-CA4817D71074}"/>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0" name="Group 119">
            <a:extLst>
              <a:ext uri="{FF2B5EF4-FFF2-40B4-BE49-F238E27FC236}">
                <a16:creationId xmlns:a16="http://schemas.microsoft.com/office/drawing/2014/main" id="{F052D65B-A0B8-6B40-B3E3-E8715671369B}"/>
              </a:ext>
            </a:extLst>
          </p:cNvPr>
          <p:cNvGrpSpPr/>
          <p:nvPr/>
        </p:nvGrpSpPr>
        <p:grpSpPr>
          <a:xfrm>
            <a:off x="8478597" y="1541507"/>
            <a:ext cx="2357223" cy="1295292"/>
            <a:chOff x="2125877" y="1909380"/>
            <a:chExt cx="2357223" cy="1295292"/>
          </a:xfrm>
          <a:effectLst>
            <a:outerShdw dist="101600" dir="8580000" algn="tr" rotWithShape="0">
              <a:prstClr val="black">
                <a:alpha val="10000"/>
              </a:prstClr>
            </a:outerShdw>
          </a:effectLst>
        </p:grpSpPr>
        <p:sp>
          <p:nvSpPr>
            <p:cNvPr id="121" name="Rectangle 120">
              <a:extLst>
                <a:ext uri="{FF2B5EF4-FFF2-40B4-BE49-F238E27FC236}">
                  <a16:creationId xmlns:a16="http://schemas.microsoft.com/office/drawing/2014/main" id="{E3B13950-974F-224D-B8A1-91125D9A9F34}"/>
                </a:ext>
              </a:extLst>
            </p:cNvPr>
            <p:cNvSpPr/>
            <p:nvPr/>
          </p:nvSpPr>
          <p:spPr>
            <a:xfrm>
              <a:off x="2125877" y="1909380"/>
              <a:ext cx="2357223"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Golf</a:t>
              </a:r>
            </a:p>
          </p:txBody>
        </p:sp>
        <p:sp>
          <p:nvSpPr>
            <p:cNvPr id="122" name="Triangle 121">
              <a:extLst>
                <a:ext uri="{FF2B5EF4-FFF2-40B4-BE49-F238E27FC236}">
                  <a16:creationId xmlns:a16="http://schemas.microsoft.com/office/drawing/2014/main" id="{0549F579-5A7D-344E-B8C7-862FA7117C2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4" name="Group 123">
            <a:extLst>
              <a:ext uri="{FF2B5EF4-FFF2-40B4-BE49-F238E27FC236}">
                <a16:creationId xmlns:a16="http://schemas.microsoft.com/office/drawing/2014/main" id="{6C413B47-73D0-3747-99A0-1929990499E5}"/>
              </a:ext>
            </a:extLst>
          </p:cNvPr>
          <p:cNvGrpSpPr/>
          <p:nvPr/>
        </p:nvGrpSpPr>
        <p:grpSpPr>
          <a:xfrm>
            <a:off x="4015059" y="1541507"/>
            <a:ext cx="3997257" cy="1295292"/>
            <a:chOff x="485842" y="1909380"/>
            <a:chExt cx="3997257" cy="1295292"/>
          </a:xfrm>
          <a:effectLst>
            <a:outerShdw dist="101600" dir="8580000" algn="tr" rotWithShape="0">
              <a:prstClr val="black">
                <a:alpha val="10000"/>
              </a:prstClr>
            </a:outerShdw>
          </a:effectLst>
        </p:grpSpPr>
        <p:sp>
          <p:nvSpPr>
            <p:cNvPr id="125" name="Rectangle 124">
              <a:extLst>
                <a:ext uri="{FF2B5EF4-FFF2-40B4-BE49-F238E27FC236}">
                  <a16:creationId xmlns:a16="http://schemas.microsoft.com/office/drawing/2014/main" id="{510147DB-65BE-C348-9A2A-474A5C605B9F}"/>
                </a:ext>
              </a:extLst>
            </p:cNvPr>
            <p:cNvSpPr/>
            <p:nvPr/>
          </p:nvSpPr>
          <p:spPr>
            <a:xfrm>
              <a:off x="485842" y="1909380"/>
              <a:ext cx="3997257"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Grandkids</a:t>
              </a:r>
            </a:p>
          </p:txBody>
        </p:sp>
        <p:sp>
          <p:nvSpPr>
            <p:cNvPr id="126" name="Triangle 125">
              <a:extLst>
                <a:ext uri="{FF2B5EF4-FFF2-40B4-BE49-F238E27FC236}">
                  <a16:creationId xmlns:a16="http://schemas.microsoft.com/office/drawing/2014/main" id="{8C8DA367-74C4-B544-9D5C-0A299F753765}"/>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27" name="Group 126">
            <a:extLst>
              <a:ext uri="{FF2B5EF4-FFF2-40B4-BE49-F238E27FC236}">
                <a16:creationId xmlns:a16="http://schemas.microsoft.com/office/drawing/2014/main" id="{7909EC9D-9D75-6E4C-9AF1-47DEC528E22E}"/>
              </a:ext>
            </a:extLst>
          </p:cNvPr>
          <p:cNvGrpSpPr/>
          <p:nvPr/>
        </p:nvGrpSpPr>
        <p:grpSpPr>
          <a:xfrm>
            <a:off x="6354964" y="3071236"/>
            <a:ext cx="4480856" cy="1295292"/>
            <a:chOff x="2244" y="1909380"/>
            <a:chExt cx="4480856" cy="1295292"/>
          </a:xfrm>
          <a:effectLst>
            <a:outerShdw dist="101600" dir="8580000" algn="tr" rotWithShape="0">
              <a:prstClr val="black">
                <a:alpha val="10000"/>
              </a:prstClr>
            </a:outerShdw>
          </a:effectLst>
        </p:grpSpPr>
        <p:sp>
          <p:nvSpPr>
            <p:cNvPr id="128" name="Rectangle 127">
              <a:extLst>
                <a:ext uri="{FF2B5EF4-FFF2-40B4-BE49-F238E27FC236}">
                  <a16:creationId xmlns:a16="http://schemas.microsoft.com/office/drawing/2014/main" id="{08FBDEB2-92F6-5346-A24E-13E83FC25002}"/>
                </a:ext>
              </a:extLst>
            </p:cNvPr>
            <p:cNvSpPr/>
            <p:nvPr/>
          </p:nvSpPr>
          <p:spPr>
            <a:xfrm>
              <a:off x="2244" y="1909380"/>
              <a:ext cx="4480856"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Volunteering</a:t>
              </a:r>
            </a:p>
          </p:txBody>
        </p:sp>
        <p:sp>
          <p:nvSpPr>
            <p:cNvPr id="129" name="Triangle 128">
              <a:extLst>
                <a:ext uri="{FF2B5EF4-FFF2-40B4-BE49-F238E27FC236}">
                  <a16:creationId xmlns:a16="http://schemas.microsoft.com/office/drawing/2014/main" id="{C8461595-3AC5-2247-BA72-DAF9A08941FE}"/>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30" name="Group 129">
            <a:extLst>
              <a:ext uri="{FF2B5EF4-FFF2-40B4-BE49-F238E27FC236}">
                <a16:creationId xmlns:a16="http://schemas.microsoft.com/office/drawing/2014/main" id="{E1C5AACE-92D7-D14A-977A-C1B07BB2E4A2}"/>
              </a:ext>
            </a:extLst>
          </p:cNvPr>
          <p:cNvGrpSpPr/>
          <p:nvPr/>
        </p:nvGrpSpPr>
        <p:grpSpPr>
          <a:xfrm>
            <a:off x="1067539" y="4598252"/>
            <a:ext cx="3269912" cy="1295292"/>
            <a:chOff x="1213188" y="1909380"/>
            <a:chExt cx="3269912" cy="1295292"/>
          </a:xfrm>
          <a:effectLst>
            <a:outerShdw dist="101600" dir="8580000" algn="tr" rotWithShape="0">
              <a:prstClr val="black">
                <a:alpha val="10000"/>
              </a:prstClr>
            </a:outerShdw>
          </a:effectLst>
        </p:grpSpPr>
        <p:sp>
          <p:nvSpPr>
            <p:cNvPr id="131" name="Rectangle 130">
              <a:extLst>
                <a:ext uri="{FF2B5EF4-FFF2-40B4-BE49-F238E27FC236}">
                  <a16:creationId xmlns:a16="http://schemas.microsoft.com/office/drawing/2014/main" id="{4D068C2B-7435-F74E-B0AE-F96BF6D83173}"/>
                </a:ext>
              </a:extLst>
            </p:cNvPr>
            <p:cNvSpPr/>
            <p:nvPr/>
          </p:nvSpPr>
          <p:spPr>
            <a:xfrm>
              <a:off x="1213188" y="1909380"/>
              <a:ext cx="3269912"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bg1"/>
                  </a:solidFill>
                </a:rPr>
                <a:t>Hobbies</a:t>
              </a:r>
            </a:p>
          </p:txBody>
        </p:sp>
        <p:sp>
          <p:nvSpPr>
            <p:cNvPr id="132" name="Triangle 131">
              <a:extLst>
                <a:ext uri="{FF2B5EF4-FFF2-40B4-BE49-F238E27FC236}">
                  <a16:creationId xmlns:a16="http://schemas.microsoft.com/office/drawing/2014/main" id="{139780CE-63AE-5E4E-9D10-F5278E51FFB7}"/>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41" name="Group 140">
            <a:extLst>
              <a:ext uri="{FF2B5EF4-FFF2-40B4-BE49-F238E27FC236}">
                <a16:creationId xmlns:a16="http://schemas.microsoft.com/office/drawing/2014/main" id="{49C0047C-E8A5-6941-A3CB-712F7C99DDF7}"/>
              </a:ext>
            </a:extLst>
          </p:cNvPr>
          <p:cNvGrpSpPr/>
          <p:nvPr/>
        </p:nvGrpSpPr>
        <p:grpSpPr>
          <a:xfrm>
            <a:off x="1067538" y="1541507"/>
            <a:ext cx="2481241" cy="1295292"/>
            <a:chOff x="2001859" y="1909380"/>
            <a:chExt cx="2481241" cy="1295292"/>
          </a:xfrm>
          <a:effectLst>
            <a:outerShdw dist="101600" dir="8580000" algn="tr" rotWithShape="0">
              <a:prstClr val="black">
                <a:alpha val="10000"/>
              </a:prstClr>
            </a:outerShdw>
          </a:effectLst>
        </p:grpSpPr>
        <p:sp>
          <p:nvSpPr>
            <p:cNvPr id="142" name="Rectangle 141">
              <a:extLst>
                <a:ext uri="{FF2B5EF4-FFF2-40B4-BE49-F238E27FC236}">
                  <a16:creationId xmlns:a16="http://schemas.microsoft.com/office/drawing/2014/main" id="{C67BE9F4-3A49-594C-853A-64EDDB71894F}"/>
                </a:ext>
              </a:extLst>
            </p:cNvPr>
            <p:cNvSpPr/>
            <p:nvPr/>
          </p:nvSpPr>
          <p:spPr>
            <a:xfrm>
              <a:off x="2001859" y="1909380"/>
              <a:ext cx="2481241" cy="1037020"/>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t>Travel</a:t>
              </a:r>
            </a:p>
          </p:txBody>
        </p:sp>
        <p:sp>
          <p:nvSpPr>
            <p:cNvPr id="143" name="Triangle 142">
              <a:extLst>
                <a:ext uri="{FF2B5EF4-FFF2-40B4-BE49-F238E27FC236}">
                  <a16:creationId xmlns:a16="http://schemas.microsoft.com/office/drawing/2014/main" id="{E891B944-2A2B-3A4D-83EC-058FCE418CD3}"/>
                </a:ext>
              </a:extLst>
            </p:cNvPr>
            <p:cNvSpPr/>
            <p:nvPr/>
          </p:nvSpPr>
          <p:spPr>
            <a:xfrm flipV="1">
              <a:off x="4018703" y="2946399"/>
              <a:ext cx="245649" cy="258273"/>
            </a:xfrm>
            <a:prstGeom prst="triangle">
              <a:avLst>
                <a:gd name="adj" fmla="val 0"/>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ln>
                  <a:solidFill>
                    <a:srgbClr val="054C70"/>
                  </a:solidFill>
                </a:ln>
              </a:endParaRPr>
            </a:p>
          </p:txBody>
        </p:sp>
      </p:grpSp>
      <p:grpSp>
        <p:nvGrpSpPr>
          <p:cNvPr id="144" name="Group 143">
            <a:extLst>
              <a:ext uri="{FF2B5EF4-FFF2-40B4-BE49-F238E27FC236}">
                <a16:creationId xmlns:a16="http://schemas.microsoft.com/office/drawing/2014/main" id="{8F1A76BC-256E-954E-8AE2-F584779CCC75}"/>
              </a:ext>
            </a:extLst>
          </p:cNvPr>
          <p:cNvGrpSpPr/>
          <p:nvPr/>
        </p:nvGrpSpPr>
        <p:grpSpPr>
          <a:xfrm>
            <a:off x="4796854" y="4598252"/>
            <a:ext cx="6038966" cy="1295292"/>
            <a:chOff x="-1555865" y="1909380"/>
            <a:chExt cx="6038966" cy="1295292"/>
          </a:xfrm>
          <a:effectLst>
            <a:outerShdw dist="101600" dir="8580000" algn="tr" rotWithShape="0">
              <a:prstClr val="black">
                <a:alpha val="10000"/>
              </a:prstClr>
            </a:outerShdw>
          </a:effectLst>
        </p:grpSpPr>
        <p:sp>
          <p:nvSpPr>
            <p:cNvPr id="145" name="Rectangle 144">
              <a:extLst>
                <a:ext uri="{FF2B5EF4-FFF2-40B4-BE49-F238E27FC236}">
                  <a16:creationId xmlns:a16="http://schemas.microsoft.com/office/drawing/2014/main" id="{BCA1A97A-287D-164D-9AFD-35EBDBB050CB}"/>
                </a:ext>
              </a:extLst>
            </p:cNvPr>
            <p:cNvSpPr/>
            <p:nvPr/>
          </p:nvSpPr>
          <p:spPr>
            <a:xfrm>
              <a:off x="-1555865" y="1909380"/>
              <a:ext cx="6038966" cy="103702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3600" b="1" dirty="0">
                  <a:solidFill>
                    <a:schemeClr val="tx1"/>
                  </a:solidFill>
                  <a:cs typeface="Arial"/>
                </a:rPr>
                <a:t>Social Security rules</a:t>
              </a:r>
              <a:endParaRPr lang="en-US" sz="3600" b="1" dirty="0">
                <a:solidFill>
                  <a:schemeClr val="tx1"/>
                </a:solidFill>
              </a:endParaRPr>
            </a:p>
          </p:txBody>
        </p:sp>
        <p:sp>
          <p:nvSpPr>
            <p:cNvPr id="146" name="Triangle 145">
              <a:extLst>
                <a:ext uri="{FF2B5EF4-FFF2-40B4-BE49-F238E27FC236}">
                  <a16:creationId xmlns:a16="http://schemas.microsoft.com/office/drawing/2014/main" id="{D42D3D7B-29D0-4D4E-AA8D-6825FD5DE292}"/>
                </a:ext>
              </a:extLst>
            </p:cNvPr>
            <p:cNvSpPr/>
            <p:nvPr/>
          </p:nvSpPr>
          <p:spPr>
            <a:xfrm flipV="1">
              <a:off x="4018703" y="2946399"/>
              <a:ext cx="245649" cy="258273"/>
            </a:xfrm>
            <a:prstGeom prst="triangle">
              <a:avLst>
                <a:gd name="adj" fmla="val 0"/>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ln>
                  <a:solidFill>
                    <a:srgbClr val="054C70"/>
                  </a:solidFill>
                </a:ln>
              </a:endParaRPr>
            </a:p>
          </p:txBody>
        </p:sp>
      </p:grpSp>
    </p:spTree>
    <p:extLst>
      <p:ext uri="{BB962C8B-B14F-4D97-AF65-F5344CB8AC3E}">
        <p14:creationId xmlns:p14="http://schemas.microsoft.com/office/powerpoint/2010/main" val="4059310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RP_Template_16-9">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16-9.potx" id="{A1B790EE-B4BE-4CFA-99DF-BD9840715E1B}" vid="{4FC7267D-D309-499B-9F6D-38B7EAD4A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Definition name="Computed" displayName="Computed" id="b8ae9b55-efc5-45b8-9fb9-5c1e3fcbba58" isdomainofvalue="False" dataSourceId="447f271b-8eb8-4112-8d2b-2bb12034a574"/>
</file>

<file path=customXml/item2.xml><?xml version="1.0" encoding="utf-8"?>
<ct:contentTypeSchema xmlns:ct="http://schemas.microsoft.com/office/2006/metadata/contentType" xmlns:ma="http://schemas.microsoft.com/office/2006/metadata/properties/metaAttributes" ct:_="" ma:_="" ma:contentTypeName="Document" ma:contentTypeID="0x0101005197FFD2A19BF140AB437559F1293D23" ma:contentTypeVersion="12" ma:contentTypeDescription="Create a new document." ma:contentTypeScope="" ma:versionID="6b9978ebf261943c2ec73c52e81c5de5">
  <xsd:schema xmlns:xsd="http://www.w3.org/2001/XMLSchema" xmlns:xs="http://www.w3.org/2001/XMLSchema" xmlns:p="http://schemas.microsoft.com/office/2006/metadata/properties" xmlns:ns2="dd766dfa-811c-4d1d-ae8e-3ecd67089f95" xmlns:ns3="0e4180a5-6f0b-4809-8ac0-824ab55e4746" targetNamespace="http://schemas.microsoft.com/office/2006/metadata/properties" ma:root="true" ma:fieldsID="07cd5e900e2645a444a2a7d59deb1b1d" ns2:_="" ns3:_="">
    <xsd:import namespace="dd766dfa-811c-4d1d-ae8e-3ecd67089f95"/>
    <xsd:import namespace="0e4180a5-6f0b-4809-8ac0-824ab55e47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66dfa-811c-4d1d-ae8e-3ecd67089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4180a5-6f0b-4809-8ac0-824ab55e474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e4180a5-6f0b-4809-8ac0-824ab55e4746">
      <UserInfo>
        <DisplayName>Ritter, Stuart</DisplayName>
        <AccountId>149</AccountId>
        <AccountType/>
      </UserInfo>
      <UserInfo>
        <DisplayName>Policastro, Jason</DisplayName>
        <AccountId>19</AccountId>
        <AccountType/>
      </UserInfo>
      <UserInfo>
        <DisplayName>Yocham, Kathy</DisplayName>
        <AccountId>150</AccountId>
        <AccountType/>
      </UserInfo>
      <UserInfo>
        <DisplayName>Hansen, Dan</DisplayName>
        <AccountId>21</AccountId>
        <AccountType/>
      </UserInfo>
      <UserInfo>
        <DisplayName>Bachman, Romaine</DisplayName>
        <AccountId>187</AccountId>
        <AccountType/>
      </UserInfo>
      <UserInfo>
        <DisplayName>Plotkins, Beth</DisplayName>
        <AccountId>26</AccountId>
        <AccountType/>
      </UserInfo>
    </SharedWithUsers>
  </documentManagement>
</p:properties>
</file>

<file path=customXml/item4.xml><?xml version="1.0" encoding="utf-8"?>
<VariableList UniqueId="b8ae9b55-efc5-45b8-9fb9-5c1e3fcbba58" Name="Computed" ContentType="XML" MajorVersion="0" MinorVersion="1" isLocalCopy="False" IsBaseObject="False" DataSourceId="447f271b-8eb8-4112-8d2b-2bb12034a574" DataSourceMajorVersion="0" DataSourceMinorVersion="1"/>
</file>

<file path=customXml/item5.xml><?xml version="1.0" encoding="utf-8"?>
<VariableList UniqueId="54c29450-026d-4a60-bb8c-31828089ad81" Name="AD_HOC" ContentType="XML" MajorVersion="0" MinorVersion="1" isLocalCopy="False" IsBaseObject="False" DataSourceId="29a0f724-5af2-40b4-9d4e-ab0d35ccf445" DataSourceMajorVersion="0" DataSourceMinorVersion="1"/>
</file>

<file path=customXml/item6.xml><?xml version="1.0" encoding="utf-8"?>
<VariableList UniqueId="586f7f98-4e70-40b0-aeb9-84d364087b14" Name="System" ContentType="XML" MajorVersion="0" MinorVersion="1" isLocalCopy="False" IsBaseObject="False" DataSourceId="1a8cd2eb-b7b5-4d34-8f92-78bc761fc4d7" DataSourceMajorVersion="0" DataSourceMinorVersion="1"/>
</file>

<file path=customXml/item7.xml><?xml version="1.0" encoding="utf-8"?>
<AllExternalAdhocVariableMappings/>
</file>

<file path=customXml/item8.xml><?xml version="1.0" encoding="utf-8"?>
<VariableListDefinition name="System" displayName="System" id="586f7f98-4e70-40b0-aeb9-84d364087b14" isdomainofvalue="False" dataSourceId="1a8cd2eb-b7b5-4d34-8f92-78bc761fc4d7"/>
</file>

<file path=customXml/item9.xml><?xml version="1.0" encoding="utf-8"?>
<VariableListDefinition name="AD_HOC" displayName="AD_HOC" id="54c29450-026d-4a60-bb8c-31828089ad81" isdomainofvalue="False" dataSourceId="29a0f724-5af2-40b4-9d4e-ab0d35ccf445"/>
</file>

<file path=customXml/itemProps1.xml><?xml version="1.0" encoding="utf-8"?>
<ds:datastoreItem xmlns:ds="http://schemas.openxmlformats.org/officeDocument/2006/customXml" ds:itemID="{BE258C5D-F23B-434F-AFA9-8CAA21AF119C}">
  <ds:schemaRefs>
    <ds:schemaRef ds:uri="http://schemas.microsoft.com/sharepoint/v3/contenttype/forms"/>
  </ds:schemaRefs>
</ds:datastoreItem>
</file>

<file path=customXml/itemProps10.xml><?xml version="1.0" encoding="utf-8"?>
<ds:datastoreItem xmlns:ds="http://schemas.openxmlformats.org/officeDocument/2006/customXml" ds:itemID="{CB5A2D56-E763-41D7-8A20-08625EFAD964}">
  <ds:schemaRefs/>
</ds:datastoreItem>
</file>

<file path=customXml/itemProps2.xml><?xml version="1.0" encoding="utf-8"?>
<ds:datastoreItem xmlns:ds="http://schemas.openxmlformats.org/officeDocument/2006/customXml" ds:itemID="{6F7986BC-A107-4098-9D7D-0CDD70F4A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66dfa-811c-4d1d-ae8e-3ecd67089f95"/>
    <ds:schemaRef ds:uri="0e4180a5-6f0b-4809-8ac0-824ab55e47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26ECE9-E0AB-4662-9219-66D4594CE5E6}">
  <ds:schemaRefs>
    <ds:schemaRef ds:uri="http://schemas.openxmlformats.org/package/2006/metadata/core-properties"/>
    <ds:schemaRef ds:uri="http://purl.org/dc/dcmitype/"/>
    <ds:schemaRef ds:uri="http://purl.org/dc/terms/"/>
    <ds:schemaRef ds:uri="0e4180a5-6f0b-4809-8ac0-824ab55e4746"/>
    <ds:schemaRef ds:uri="http://www.w3.org/XML/1998/namespace"/>
    <ds:schemaRef ds:uri="http://schemas.microsoft.com/office/2006/documentManagement/types"/>
    <ds:schemaRef ds:uri="dd766dfa-811c-4d1d-ae8e-3ecd67089f95"/>
    <ds:schemaRef ds:uri="http://schemas.microsoft.com/office/infopath/2007/PartnerControl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B1D55B37-FB24-44B9-8A62-88B1AC630BDC}">
  <ds:schemaRefs/>
</ds:datastoreItem>
</file>

<file path=customXml/itemProps5.xml><?xml version="1.0" encoding="utf-8"?>
<ds:datastoreItem xmlns:ds="http://schemas.openxmlformats.org/officeDocument/2006/customXml" ds:itemID="{BD3BD826-4C0A-4EFF-B67C-5EFB9680F3BA}">
  <ds:schemaRefs/>
</ds:datastoreItem>
</file>

<file path=customXml/itemProps6.xml><?xml version="1.0" encoding="utf-8"?>
<ds:datastoreItem xmlns:ds="http://schemas.openxmlformats.org/officeDocument/2006/customXml" ds:itemID="{494B4DEB-DC82-4C60-B378-EBAB5252F2B7}">
  <ds:schemaRefs/>
</ds:datastoreItem>
</file>

<file path=customXml/itemProps7.xml><?xml version="1.0" encoding="utf-8"?>
<ds:datastoreItem xmlns:ds="http://schemas.openxmlformats.org/officeDocument/2006/customXml" ds:itemID="{7895F8C5-CA5D-4BD4-BC9F-8F852C524585}">
  <ds:schemaRefs/>
</ds:datastoreItem>
</file>

<file path=customXml/itemProps8.xml><?xml version="1.0" encoding="utf-8"?>
<ds:datastoreItem xmlns:ds="http://schemas.openxmlformats.org/officeDocument/2006/customXml" ds:itemID="{884DB1C0-CEDD-4ADE-A431-A726867E8CC0}">
  <ds:schemaRefs/>
</ds:datastoreItem>
</file>

<file path=customXml/itemProps9.xml><?xml version="1.0" encoding="utf-8"?>
<ds:datastoreItem xmlns:ds="http://schemas.openxmlformats.org/officeDocument/2006/customXml" ds:itemID="{29C57ED5-2483-48C0-BB4E-CD7C9AAB8AE0}">
  <ds:schemaRefs/>
</ds:datastoreItem>
</file>

<file path=docProps/app.xml><?xml version="1.0" encoding="utf-8"?>
<Properties xmlns="http://schemas.openxmlformats.org/officeDocument/2006/extended-properties" xmlns:vt="http://schemas.openxmlformats.org/officeDocument/2006/docPropsVTypes">
  <Template>Template widescreen master</Template>
  <TotalTime>0</TotalTime>
  <Words>12705</Words>
  <Application>Microsoft Office PowerPoint</Application>
  <PresentationFormat>Widescreen</PresentationFormat>
  <Paragraphs>1146</Paragraphs>
  <Slides>74</Slides>
  <Notes>74</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Arial Black</vt:lpstr>
      <vt:lpstr>Arial,Sans-Serif</vt:lpstr>
      <vt:lpstr>Calibri</vt:lpstr>
      <vt:lpstr>Wingdings</vt:lpstr>
      <vt:lpstr>TRP_Template_16-9</vt:lpstr>
      <vt:lpstr>PowerPoint Presentation</vt:lpstr>
      <vt:lpstr>Imagine your own retirement. . .</vt:lpstr>
      <vt:lpstr>What Did You Imagine?</vt:lpstr>
      <vt:lpstr>What Did You Imagine?</vt:lpstr>
      <vt:lpstr>What Did You Imagine?</vt:lpstr>
      <vt:lpstr>What Did You Imagine?</vt:lpstr>
      <vt:lpstr>What Did You Imagine?</vt:lpstr>
      <vt:lpstr>What Did You Imagine?</vt:lpstr>
      <vt:lpstr>What Did You Imagine?</vt:lpstr>
      <vt:lpstr>PowerPoint Presentation</vt:lpstr>
      <vt:lpstr>PowerPoint Presentation</vt:lpstr>
      <vt:lpstr>Opposing Ideas</vt:lpstr>
      <vt:lpstr>Few Focus Beyond the Numbers</vt:lpstr>
      <vt:lpstr>Few Focus Beyond the Numbers</vt:lpstr>
      <vt:lpstr>Nonfinancial Considerations Influence Retirement Decisions</vt:lpstr>
      <vt:lpstr>Nonfinancial Considerations Influence Retirement Decisions</vt:lpstr>
      <vt:lpstr>Benefits for Preretirees</vt:lpstr>
      <vt:lpstr>Benefits for Financial Professionals</vt:lpstr>
      <vt:lpstr>Benefits for Financial Professionals</vt:lpstr>
      <vt:lpstr>Benefits for Employers</vt:lpstr>
      <vt:lpstr>Benefits for Employers</vt:lpstr>
      <vt:lpstr>PowerPoint Presentation</vt:lpstr>
      <vt:lpstr>Visualize Retirement Framework</vt:lpstr>
      <vt:lpstr>Visualize Retirement Framework </vt:lpstr>
      <vt:lpstr>Retirement Vision—The 5 Ws </vt:lpstr>
      <vt:lpstr>Retirement Vision—The 5 Ws </vt:lpstr>
      <vt:lpstr>Who</vt:lpstr>
      <vt:lpstr>Who</vt:lpstr>
      <vt:lpstr>Retirement Vision—The 5 Ws </vt:lpstr>
      <vt:lpstr>What</vt:lpstr>
      <vt:lpstr>What</vt:lpstr>
      <vt:lpstr>Retirement Vision—The 5 Ws </vt:lpstr>
      <vt:lpstr>Where</vt:lpstr>
      <vt:lpstr>Retirement Vision—The 5 Ws </vt:lpstr>
      <vt:lpstr>When</vt:lpstr>
      <vt:lpstr>Retirement Vision—The 5 Ws </vt:lpstr>
      <vt:lpstr>Why</vt:lpstr>
      <vt:lpstr>Visualize Retirement Framework </vt:lpstr>
      <vt:lpstr>Visualize Retirement Framework </vt:lpstr>
      <vt:lpstr>Retirement Income Preferences</vt:lpstr>
      <vt:lpstr>Retirement Income Preferences</vt:lpstr>
      <vt:lpstr>Visualize Retirement Framework </vt:lpstr>
      <vt:lpstr>Visualize Retirement Framework </vt:lpstr>
      <vt:lpstr>Planning Preferences</vt:lpstr>
      <vt:lpstr>Planning Preferences</vt:lpstr>
      <vt:lpstr>Planning Preferences</vt:lpstr>
      <vt:lpstr>Visualize Retirement Framework </vt:lpstr>
      <vt:lpstr>PowerPoint Presentation</vt:lpstr>
      <vt:lpstr>Visualize Retirement Framework</vt:lpstr>
      <vt:lpstr>Visualize Retirement Framework </vt:lpstr>
      <vt:lpstr>Personalized Action Plan</vt:lpstr>
      <vt:lpstr>Visualize Retirement Framework </vt:lpstr>
      <vt:lpstr>Visualize Retirement Framework </vt:lpstr>
      <vt:lpstr>Visualize Retirement Framework </vt:lpstr>
      <vt:lpstr>Standard Rules of Thumb</vt:lpstr>
      <vt:lpstr>Visualize Retirement Framework </vt:lpstr>
      <vt:lpstr>Visualize Retirement Framework </vt:lpstr>
      <vt:lpstr>Top Retiree Spending Categories</vt:lpstr>
      <vt:lpstr>Same</vt:lpstr>
      <vt:lpstr>Spend More</vt:lpstr>
      <vt:lpstr>Spend Less</vt:lpstr>
      <vt:lpstr>Visualize Retirement Framework</vt:lpstr>
      <vt:lpstr>Visualize Retirement Framework</vt:lpstr>
      <vt:lpstr>Visualize Retirement Framework</vt:lpstr>
      <vt:lpstr>Visualize Retirement Workbook </vt:lpstr>
      <vt:lpstr>Visualize Retirement eWorkbook </vt:lpstr>
      <vt:lpstr>Resources for Preretirees</vt:lpstr>
      <vt:lpstr>Additional Resources</vt:lpstr>
      <vt:lpstr>Summary</vt:lpstr>
      <vt:lpstr>Important Information</vt:lpstr>
      <vt:lpstr>PowerPoint Presentation</vt:lpstr>
      <vt:lpstr>Cobranding Instructions</vt:lpstr>
      <vt:lpstr>PowerPoint Presentation</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5784</cp:revision>
  <cp:lastPrinted>2021-03-26T13:22:55Z</cp:lastPrinted>
  <dcterms:created xsi:type="dcterms:W3CDTF">2018-08-02T17:14:27Z</dcterms:created>
  <dcterms:modified xsi:type="dcterms:W3CDTF">2021-09-01T17:13:07Z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0x0101005197FFD2A19BF140AB437559F1293D23</vt:lpwstr>
  </property>
</Properties>
</file>